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58" r:id="rId4"/>
    <p:sldId id="259" r:id="rId5"/>
    <p:sldId id="261" r:id="rId6"/>
    <p:sldId id="262" r:id="rId7"/>
    <p:sldId id="269"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141BB-00BA-EE42-B0D1-740B0ED8C471}" v="255" dt="2025-03-02T01:15:03.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7" autoAdjust="0"/>
    <p:restoredTop sz="94660"/>
  </p:normalViewPr>
  <p:slideViewPr>
    <p:cSldViewPr snapToGrid="0">
      <p:cViewPr varScale="1">
        <p:scale>
          <a:sx n="120" d="100"/>
          <a:sy n="120" d="100"/>
        </p:scale>
        <p:origin x="18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4062A-ACC7-46E9-8F7B-490B3D5CF42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5E713A7-C89D-45E6-8979-386EF66BE52C}">
      <dgm:prSet/>
      <dgm:spPr>
        <a:solidFill>
          <a:schemeClr val="accent3">
            <a:lumMod val="50000"/>
          </a:schemeClr>
        </a:solidFill>
      </dgm:spPr>
      <dgm:t>
        <a:bodyPr/>
        <a:lstStyle/>
        <a:p>
          <a:r>
            <a:rPr lang="en-US"/>
            <a:t>This project built and evaluated the following models for detecting phishing emails: </a:t>
          </a:r>
        </a:p>
      </dgm:t>
    </dgm:pt>
    <dgm:pt modelId="{9A16740F-96C1-4181-BFAB-05D4BCB71EC6}" type="parTrans" cxnId="{0C5DE319-845C-4ADD-A318-6CE9141AF15D}">
      <dgm:prSet/>
      <dgm:spPr/>
      <dgm:t>
        <a:bodyPr/>
        <a:lstStyle/>
        <a:p>
          <a:endParaRPr lang="en-US"/>
        </a:p>
      </dgm:t>
    </dgm:pt>
    <dgm:pt modelId="{F96D26CF-CC2D-4CE9-B873-19B571DA3DFD}" type="sibTrans" cxnId="{0C5DE319-845C-4ADD-A318-6CE9141AF15D}">
      <dgm:prSet/>
      <dgm:spPr/>
      <dgm:t>
        <a:bodyPr/>
        <a:lstStyle/>
        <a:p>
          <a:endParaRPr lang="en-US"/>
        </a:p>
      </dgm:t>
    </dgm:pt>
    <dgm:pt modelId="{EEACEB04-DF83-4F1A-BD82-5C140AC61433}">
      <dgm:prSet/>
      <dgm:spPr/>
      <dgm:t>
        <a:bodyPr/>
        <a:lstStyle/>
        <a:p>
          <a:r>
            <a:rPr lang="en-US"/>
            <a:t>Logistic Regression</a:t>
          </a:r>
        </a:p>
      </dgm:t>
    </dgm:pt>
    <dgm:pt modelId="{431C0133-0F47-465A-905F-06803B4EFDDF}" type="parTrans" cxnId="{DE729770-AB77-432F-ABAF-192EA0F3B3D1}">
      <dgm:prSet/>
      <dgm:spPr/>
      <dgm:t>
        <a:bodyPr/>
        <a:lstStyle/>
        <a:p>
          <a:endParaRPr lang="en-US"/>
        </a:p>
      </dgm:t>
    </dgm:pt>
    <dgm:pt modelId="{9EE795DD-8C3B-4F57-87AF-8C8734FA88E7}" type="sibTrans" cxnId="{DE729770-AB77-432F-ABAF-192EA0F3B3D1}">
      <dgm:prSet/>
      <dgm:spPr/>
      <dgm:t>
        <a:bodyPr/>
        <a:lstStyle/>
        <a:p>
          <a:endParaRPr lang="en-US"/>
        </a:p>
      </dgm:t>
    </dgm:pt>
    <dgm:pt modelId="{199D022B-1229-45E3-84CC-E6CEFC79D0A4}">
      <dgm:prSet/>
      <dgm:spPr/>
      <dgm:t>
        <a:bodyPr/>
        <a:lstStyle/>
        <a:p>
          <a:r>
            <a:rPr lang="en-US"/>
            <a:t>Bidirectional Encoder Representation (BERT) model</a:t>
          </a:r>
        </a:p>
      </dgm:t>
    </dgm:pt>
    <dgm:pt modelId="{BECDCBB7-06E3-4FAB-901D-C4DE0238A0F4}" type="parTrans" cxnId="{E4E7CF61-4335-45C1-8647-AFC4121B1ED1}">
      <dgm:prSet/>
      <dgm:spPr/>
      <dgm:t>
        <a:bodyPr/>
        <a:lstStyle/>
        <a:p>
          <a:endParaRPr lang="en-US"/>
        </a:p>
      </dgm:t>
    </dgm:pt>
    <dgm:pt modelId="{12765095-DEF9-4C5F-98A2-B045219C6B15}" type="sibTrans" cxnId="{E4E7CF61-4335-45C1-8647-AFC4121B1ED1}">
      <dgm:prSet/>
      <dgm:spPr/>
      <dgm:t>
        <a:bodyPr/>
        <a:lstStyle/>
        <a:p>
          <a:endParaRPr lang="en-US"/>
        </a:p>
      </dgm:t>
    </dgm:pt>
    <dgm:pt modelId="{5210D122-1860-B142-BFE4-C60381B3AA9B}" type="pres">
      <dgm:prSet presAssocID="{40F4062A-ACC7-46E9-8F7B-490B3D5CF42A}" presName="Name0" presStyleCnt="0">
        <dgm:presLayoutVars>
          <dgm:dir/>
          <dgm:animLvl val="lvl"/>
          <dgm:resizeHandles val="exact"/>
        </dgm:presLayoutVars>
      </dgm:prSet>
      <dgm:spPr/>
    </dgm:pt>
    <dgm:pt modelId="{30E4CF76-B178-B946-931B-9011CBEC888F}" type="pres">
      <dgm:prSet presAssocID="{A5E713A7-C89D-45E6-8979-386EF66BE52C}" presName="boxAndChildren" presStyleCnt="0"/>
      <dgm:spPr/>
    </dgm:pt>
    <dgm:pt modelId="{5D30F473-3F16-6240-B32D-38BE333D6F05}" type="pres">
      <dgm:prSet presAssocID="{A5E713A7-C89D-45E6-8979-386EF66BE52C}" presName="parentTextBox" presStyleLbl="node1" presStyleIdx="0" presStyleCnt="1"/>
      <dgm:spPr/>
    </dgm:pt>
    <dgm:pt modelId="{1BC721E4-A8DA-0640-88E6-1CCE7CDDA696}" type="pres">
      <dgm:prSet presAssocID="{A5E713A7-C89D-45E6-8979-386EF66BE52C}" presName="entireBox" presStyleLbl="node1" presStyleIdx="0" presStyleCnt="1"/>
      <dgm:spPr/>
    </dgm:pt>
    <dgm:pt modelId="{E3B59FBD-4F88-AB42-9106-55B43964FFE6}" type="pres">
      <dgm:prSet presAssocID="{A5E713A7-C89D-45E6-8979-386EF66BE52C}" presName="descendantBox" presStyleCnt="0"/>
      <dgm:spPr/>
    </dgm:pt>
    <dgm:pt modelId="{E57C0E66-E610-DC4B-AF1E-D252C177B224}" type="pres">
      <dgm:prSet presAssocID="{EEACEB04-DF83-4F1A-BD82-5C140AC61433}" presName="childTextBox" presStyleLbl="fgAccFollowNode1" presStyleIdx="0" presStyleCnt="2">
        <dgm:presLayoutVars>
          <dgm:bulletEnabled val="1"/>
        </dgm:presLayoutVars>
      </dgm:prSet>
      <dgm:spPr/>
    </dgm:pt>
    <dgm:pt modelId="{316ED424-84B1-8747-BBE4-BF747F90A6A8}" type="pres">
      <dgm:prSet presAssocID="{199D022B-1229-45E3-84CC-E6CEFC79D0A4}" presName="childTextBox" presStyleLbl="fgAccFollowNode1" presStyleIdx="1" presStyleCnt="2">
        <dgm:presLayoutVars>
          <dgm:bulletEnabled val="1"/>
        </dgm:presLayoutVars>
      </dgm:prSet>
      <dgm:spPr/>
    </dgm:pt>
  </dgm:ptLst>
  <dgm:cxnLst>
    <dgm:cxn modelId="{4219BE06-F10D-F94B-B990-E4CF24F22CB0}" type="presOf" srcId="{A5E713A7-C89D-45E6-8979-386EF66BE52C}" destId="{1BC721E4-A8DA-0640-88E6-1CCE7CDDA696}" srcOrd="1" destOrd="0" presId="urn:microsoft.com/office/officeart/2005/8/layout/process4"/>
    <dgm:cxn modelId="{0C5DE319-845C-4ADD-A318-6CE9141AF15D}" srcId="{40F4062A-ACC7-46E9-8F7B-490B3D5CF42A}" destId="{A5E713A7-C89D-45E6-8979-386EF66BE52C}" srcOrd="0" destOrd="0" parTransId="{9A16740F-96C1-4181-BFAB-05D4BCB71EC6}" sibTransId="{F96D26CF-CC2D-4CE9-B873-19B571DA3DFD}"/>
    <dgm:cxn modelId="{9CE42D49-4237-1945-B3BF-2A0F0918D377}" type="presOf" srcId="{EEACEB04-DF83-4F1A-BD82-5C140AC61433}" destId="{E57C0E66-E610-DC4B-AF1E-D252C177B224}" srcOrd="0" destOrd="0" presId="urn:microsoft.com/office/officeart/2005/8/layout/process4"/>
    <dgm:cxn modelId="{E4E7CF61-4335-45C1-8647-AFC4121B1ED1}" srcId="{A5E713A7-C89D-45E6-8979-386EF66BE52C}" destId="{199D022B-1229-45E3-84CC-E6CEFC79D0A4}" srcOrd="1" destOrd="0" parTransId="{BECDCBB7-06E3-4FAB-901D-C4DE0238A0F4}" sibTransId="{12765095-DEF9-4C5F-98A2-B045219C6B15}"/>
    <dgm:cxn modelId="{DE729770-AB77-432F-ABAF-192EA0F3B3D1}" srcId="{A5E713A7-C89D-45E6-8979-386EF66BE52C}" destId="{EEACEB04-DF83-4F1A-BD82-5C140AC61433}" srcOrd="0" destOrd="0" parTransId="{431C0133-0F47-465A-905F-06803B4EFDDF}" sibTransId="{9EE795DD-8C3B-4F57-87AF-8C8734FA88E7}"/>
    <dgm:cxn modelId="{8F4FF17F-4BD8-BD4B-898F-52E738D93937}" type="presOf" srcId="{40F4062A-ACC7-46E9-8F7B-490B3D5CF42A}" destId="{5210D122-1860-B142-BFE4-C60381B3AA9B}" srcOrd="0" destOrd="0" presId="urn:microsoft.com/office/officeart/2005/8/layout/process4"/>
    <dgm:cxn modelId="{60F51794-D6A0-6843-9E9D-9A88479A0FA8}" type="presOf" srcId="{A5E713A7-C89D-45E6-8979-386EF66BE52C}" destId="{5D30F473-3F16-6240-B32D-38BE333D6F05}" srcOrd="0" destOrd="0" presId="urn:microsoft.com/office/officeart/2005/8/layout/process4"/>
    <dgm:cxn modelId="{932534E2-055F-3C41-9FFD-15C4E5989740}" type="presOf" srcId="{199D022B-1229-45E3-84CC-E6CEFC79D0A4}" destId="{316ED424-84B1-8747-BBE4-BF747F90A6A8}" srcOrd="0" destOrd="0" presId="urn:microsoft.com/office/officeart/2005/8/layout/process4"/>
    <dgm:cxn modelId="{1BB80F14-1078-B741-8F91-FAD202862085}" type="presParOf" srcId="{5210D122-1860-B142-BFE4-C60381B3AA9B}" destId="{30E4CF76-B178-B946-931B-9011CBEC888F}" srcOrd="0" destOrd="0" presId="urn:microsoft.com/office/officeart/2005/8/layout/process4"/>
    <dgm:cxn modelId="{9B73106F-EE7B-7646-B31E-18001ECF4E4C}" type="presParOf" srcId="{30E4CF76-B178-B946-931B-9011CBEC888F}" destId="{5D30F473-3F16-6240-B32D-38BE333D6F05}" srcOrd="0" destOrd="0" presId="urn:microsoft.com/office/officeart/2005/8/layout/process4"/>
    <dgm:cxn modelId="{67CE5FE9-9DCB-F24F-AF01-98AE8AF98855}" type="presParOf" srcId="{30E4CF76-B178-B946-931B-9011CBEC888F}" destId="{1BC721E4-A8DA-0640-88E6-1CCE7CDDA696}" srcOrd="1" destOrd="0" presId="urn:microsoft.com/office/officeart/2005/8/layout/process4"/>
    <dgm:cxn modelId="{FE1F44FF-9E2F-EA4C-B6CF-942A4B357A6A}" type="presParOf" srcId="{30E4CF76-B178-B946-931B-9011CBEC888F}" destId="{E3B59FBD-4F88-AB42-9106-55B43964FFE6}" srcOrd="2" destOrd="0" presId="urn:microsoft.com/office/officeart/2005/8/layout/process4"/>
    <dgm:cxn modelId="{A3D20D10-5594-C54C-A77B-E4578B391549}" type="presParOf" srcId="{E3B59FBD-4F88-AB42-9106-55B43964FFE6}" destId="{E57C0E66-E610-DC4B-AF1E-D252C177B224}" srcOrd="0" destOrd="0" presId="urn:microsoft.com/office/officeart/2005/8/layout/process4"/>
    <dgm:cxn modelId="{345153E6-9CBC-C945-A651-018E952DA46A}" type="presParOf" srcId="{E3B59FBD-4F88-AB42-9106-55B43964FFE6}" destId="{316ED424-84B1-8747-BBE4-BF747F90A6A8}"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075DD-19E6-4027-B444-03B7D84D60F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62F77E8-6B19-4F86-8DE3-9B37EA67A74B}">
      <dgm:prSet/>
      <dgm:spPr/>
      <dgm:t>
        <a:bodyPr/>
        <a:lstStyle/>
        <a:p>
          <a:r>
            <a:rPr lang="en-US" dirty="0"/>
            <a:t>Conclusion: Combining ML models with end-user training can enhance phishing detection and reduce organizational risk</a:t>
          </a:r>
        </a:p>
      </dgm:t>
    </dgm:pt>
    <dgm:pt modelId="{C47E13B4-2788-481A-B9EC-C88BFD5EC569}" type="parTrans" cxnId="{A6DA920D-C2A7-4E27-8AE7-86DE5AB6A470}">
      <dgm:prSet/>
      <dgm:spPr/>
      <dgm:t>
        <a:bodyPr/>
        <a:lstStyle/>
        <a:p>
          <a:endParaRPr lang="en-US"/>
        </a:p>
      </dgm:t>
    </dgm:pt>
    <dgm:pt modelId="{1AB83EB0-8AB4-41BD-A5F3-157E323F30CB}" type="sibTrans" cxnId="{A6DA920D-C2A7-4E27-8AE7-86DE5AB6A470}">
      <dgm:prSet/>
      <dgm:spPr/>
      <dgm:t>
        <a:bodyPr/>
        <a:lstStyle/>
        <a:p>
          <a:endParaRPr lang="en-US"/>
        </a:p>
      </dgm:t>
    </dgm:pt>
    <dgm:pt modelId="{C18A3AA5-9F4C-4AF8-B175-4BAAA60E0E57}">
      <dgm:prSet/>
      <dgm:spPr/>
      <dgm:t>
        <a:bodyPr/>
        <a:lstStyle/>
        <a:p>
          <a:r>
            <a:rPr lang="en-US"/>
            <a:t>Results:</a:t>
          </a:r>
        </a:p>
      </dgm:t>
    </dgm:pt>
    <dgm:pt modelId="{C3B63400-007C-4932-AEA8-499468C134F0}" type="parTrans" cxnId="{262F9DC5-718D-48BB-935E-4B5BADDFB79C}">
      <dgm:prSet/>
      <dgm:spPr/>
      <dgm:t>
        <a:bodyPr/>
        <a:lstStyle/>
        <a:p>
          <a:endParaRPr lang="en-US"/>
        </a:p>
      </dgm:t>
    </dgm:pt>
    <dgm:pt modelId="{B7BC258D-0A35-4D4D-BDD1-82EC61668B59}" type="sibTrans" cxnId="{262F9DC5-718D-48BB-935E-4B5BADDFB79C}">
      <dgm:prSet/>
      <dgm:spPr/>
      <dgm:t>
        <a:bodyPr/>
        <a:lstStyle/>
        <a:p>
          <a:endParaRPr lang="en-US"/>
        </a:p>
      </dgm:t>
    </dgm:pt>
    <dgm:pt modelId="{60A65B17-CA7D-43B6-8E17-FFC339E1CE71}">
      <dgm:prSet/>
      <dgm:spPr/>
      <dgm:t>
        <a:bodyPr/>
        <a:lstStyle/>
        <a:p>
          <a:r>
            <a:rPr lang="en-US"/>
            <a:t>Logistic Regression: 97.75% accuracy, fast computation</a:t>
          </a:r>
        </a:p>
      </dgm:t>
    </dgm:pt>
    <dgm:pt modelId="{853C88A6-AA38-46D0-A307-2FB51976A325}" type="parTrans" cxnId="{1C9798CD-6E4D-4F25-9739-C4263FB5383E}">
      <dgm:prSet/>
      <dgm:spPr/>
      <dgm:t>
        <a:bodyPr/>
        <a:lstStyle/>
        <a:p>
          <a:endParaRPr lang="en-US"/>
        </a:p>
      </dgm:t>
    </dgm:pt>
    <dgm:pt modelId="{F07728DD-1105-49BA-93D6-643184E76DEF}" type="sibTrans" cxnId="{1C9798CD-6E4D-4F25-9739-C4263FB5383E}">
      <dgm:prSet/>
      <dgm:spPr/>
      <dgm:t>
        <a:bodyPr/>
        <a:lstStyle/>
        <a:p>
          <a:endParaRPr lang="en-US"/>
        </a:p>
      </dgm:t>
    </dgm:pt>
    <dgm:pt modelId="{A43D64BC-08C9-4CB1-9CEE-F5519D6ED1D8}">
      <dgm:prSet/>
      <dgm:spPr/>
      <dgm:t>
        <a:bodyPr/>
        <a:lstStyle/>
        <a:p>
          <a:r>
            <a:rPr lang="en-US"/>
            <a:t>BERT: 98.57% accuracy, higher computational cost</a:t>
          </a:r>
        </a:p>
      </dgm:t>
    </dgm:pt>
    <dgm:pt modelId="{CB30292A-53AE-403A-AC46-B14FB0A2479A}" type="parTrans" cxnId="{4DF790E3-8846-4769-BDD6-0ACB7D3B9A54}">
      <dgm:prSet/>
      <dgm:spPr/>
      <dgm:t>
        <a:bodyPr/>
        <a:lstStyle/>
        <a:p>
          <a:endParaRPr lang="en-US"/>
        </a:p>
      </dgm:t>
    </dgm:pt>
    <dgm:pt modelId="{25CFF192-5090-4CF4-A6FF-CB70BA666C54}" type="sibTrans" cxnId="{4DF790E3-8846-4769-BDD6-0ACB7D3B9A54}">
      <dgm:prSet/>
      <dgm:spPr/>
      <dgm:t>
        <a:bodyPr/>
        <a:lstStyle/>
        <a:p>
          <a:endParaRPr lang="en-US"/>
        </a:p>
      </dgm:t>
    </dgm:pt>
    <dgm:pt modelId="{85204477-03AD-4FE6-A2FE-0D536E158E0E}">
      <dgm:prSet/>
      <dgm:spPr/>
      <dgm:t>
        <a:bodyPr/>
        <a:lstStyle/>
        <a:p>
          <a:r>
            <a:rPr lang="en-US" dirty="0"/>
            <a:t>ROC AUC: Both models achieved 99%, indicating strong classification capability</a:t>
          </a:r>
        </a:p>
      </dgm:t>
    </dgm:pt>
    <dgm:pt modelId="{3B3F768C-DE8E-4E46-B375-7878D7B6F525}" type="parTrans" cxnId="{831D3587-83BF-487E-B2DA-16A9822DED6F}">
      <dgm:prSet/>
      <dgm:spPr/>
      <dgm:t>
        <a:bodyPr/>
        <a:lstStyle/>
        <a:p>
          <a:endParaRPr lang="en-US"/>
        </a:p>
      </dgm:t>
    </dgm:pt>
    <dgm:pt modelId="{488F94EA-C444-4205-B01C-70BB66C57665}" type="sibTrans" cxnId="{831D3587-83BF-487E-B2DA-16A9822DED6F}">
      <dgm:prSet/>
      <dgm:spPr/>
      <dgm:t>
        <a:bodyPr/>
        <a:lstStyle/>
        <a:p>
          <a:endParaRPr lang="en-US"/>
        </a:p>
      </dgm:t>
    </dgm:pt>
    <dgm:pt modelId="{1FC2FCFE-14AE-4B23-985D-EF291F98F2C9}">
      <dgm:prSet/>
      <dgm:spPr/>
      <dgm:t>
        <a:bodyPr/>
        <a:lstStyle/>
        <a:p>
          <a:r>
            <a:rPr lang="en-US"/>
            <a:t>Key Takeaways:</a:t>
          </a:r>
        </a:p>
      </dgm:t>
    </dgm:pt>
    <dgm:pt modelId="{8B5BE0D8-03E5-467A-8BB4-6A3C9AB0EC47}" type="parTrans" cxnId="{C68133BB-55A2-4ECF-8601-710EBE349193}">
      <dgm:prSet/>
      <dgm:spPr/>
      <dgm:t>
        <a:bodyPr/>
        <a:lstStyle/>
        <a:p>
          <a:endParaRPr lang="en-US"/>
        </a:p>
      </dgm:t>
    </dgm:pt>
    <dgm:pt modelId="{56F3DE93-31D2-4959-9930-A3C96F8F5386}" type="sibTrans" cxnId="{C68133BB-55A2-4ECF-8601-710EBE349193}">
      <dgm:prSet/>
      <dgm:spPr/>
      <dgm:t>
        <a:bodyPr/>
        <a:lstStyle/>
        <a:p>
          <a:endParaRPr lang="en-US"/>
        </a:p>
      </dgm:t>
    </dgm:pt>
    <dgm:pt modelId="{18AE4755-FA7E-4A9B-89A8-B343688B6111}">
      <dgm:prSet/>
      <dgm:spPr/>
      <dgm:t>
        <a:bodyPr/>
        <a:lstStyle/>
        <a:p>
          <a:r>
            <a:rPr lang="en-US"/>
            <a:t>BERT is ideal for high-performance environments despite its computational cost</a:t>
          </a:r>
        </a:p>
      </dgm:t>
    </dgm:pt>
    <dgm:pt modelId="{D57AD71D-9805-4751-8C6E-F7CCA977E7EF}" type="parTrans" cxnId="{B54E8216-4AFF-45DA-9213-5FEF364A78E8}">
      <dgm:prSet/>
      <dgm:spPr/>
      <dgm:t>
        <a:bodyPr/>
        <a:lstStyle/>
        <a:p>
          <a:endParaRPr lang="en-US"/>
        </a:p>
      </dgm:t>
    </dgm:pt>
    <dgm:pt modelId="{6C0CD368-138E-48BF-879C-13B2E8E1F3C0}" type="sibTrans" cxnId="{B54E8216-4AFF-45DA-9213-5FEF364A78E8}">
      <dgm:prSet/>
      <dgm:spPr/>
      <dgm:t>
        <a:bodyPr/>
        <a:lstStyle/>
        <a:p>
          <a:endParaRPr lang="en-US"/>
        </a:p>
      </dgm:t>
    </dgm:pt>
    <dgm:pt modelId="{3E09B097-C73B-4C04-AB47-5A753C8FE320}">
      <dgm:prSet/>
      <dgm:spPr/>
      <dgm:t>
        <a:bodyPr/>
        <a:lstStyle/>
        <a:p>
          <a:r>
            <a:rPr lang="en-US"/>
            <a:t>Logistic Regression is a strong, efficient alternative for businesses with limited resources</a:t>
          </a:r>
        </a:p>
      </dgm:t>
    </dgm:pt>
    <dgm:pt modelId="{7ABF1E73-EE64-483F-BAE5-555AFE60CBB4}" type="parTrans" cxnId="{764B6EF4-60F8-4187-ABA9-738D45ADE21C}">
      <dgm:prSet/>
      <dgm:spPr/>
      <dgm:t>
        <a:bodyPr/>
        <a:lstStyle/>
        <a:p>
          <a:endParaRPr lang="en-US"/>
        </a:p>
      </dgm:t>
    </dgm:pt>
    <dgm:pt modelId="{0652119C-515F-4C31-87AF-1780881F2084}" type="sibTrans" cxnId="{764B6EF4-60F8-4187-ABA9-738D45ADE21C}">
      <dgm:prSet/>
      <dgm:spPr/>
      <dgm:t>
        <a:bodyPr/>
        <a:lstStyle/>
        <a:p>
          <a:endParaRPr lang="en-US"/>
        </a:p>
      </dgm:t>
    </dgm:pt>
    <dgm:pt modelId="{477CD5E5-8FBB-4606-9435-714F33F48DB4}">
      <dgm:prSet/>
      <dgm:spPr/>
      <dgm:t>
        <a:bodyPr/>
        <a:lstStyle/>
        <a:p>
          <a:r>
            <a:rPr lang="en-US"/>
            <a:t>Neither model guarantees 100% detection – it is essential to mitigate risk with user training</a:t>
          </a:r>
        </a:p>
      </dgm:t>
    </dgm:pt>
    <dgm:pt modelId="{32B1E66A-B618-48B1-B93F-20671431857C}" type="parTrans" cxnId="{210A6DF1-FD89-4AE0-AC9E-CF20C4B21559}">
      <dgm:prSet/>
      <dgm:spPr/>
      <dgm:t>
        <a:bodyPr/>
        <a:lstStyle/>
        <a:p>
          <a:endParaRPr lang="en-US"/>
        </a:p>
      </dgm:t>
    </dgm:pt>
    <dgm:pt modelId="{2698D148-A97E-41F1-965B-49C4B5412555}" type="sibTrans" cxnId="{210A6DF1-FD89-4AE0-AC9E-CF20C4B21559}">
      <dgm:prSet/>
      <dgm:spPr/>
      <dgm:t>
        <a:bodyPr/>
        <a:lstStyle/>
        <a:p>
          <a:endParaRPr lang="en-US"/>
        </a:p>
      </dgm:t>
    </dgm:pt>
    <dgm:pt modelId="{F15AB3A6-E6FA-D34B-89BF-D6D5EA98393C}" type="pres">
      <dgm:prSet presAssocID="{982075DD-19E6-4027-B444-03B7D84D60F2}" presName="vert0" presStyleCnt="0">
        <dgm:presLayoutVars>
          <dgm:dir/>
          <dgm:animOne val="branch"/>
          <dgm:animLvl val="lvl"/>
        </dgm:presLayoutVars>
      </dgm:prSet>
      <dgm:spPr/>
    </dgm:pt>
    <dgm:pt modelId="{B2CEED25-4417-AC45-9405-54C1EC48583A}" type="pres">
      <dgm:prSet presAssocID="{062F77E8-6B19-4F86-8DE3-9B37EA67A74B}" presName="thickLine" presStyleLbl="alignNode1" presStyleIdx="0" presStyleCnt="3"/>
      <dgm:spPr/>
    </dgm:pt>
    <dgm:pt modelId="{D07B5D21-DBAB-9646-9BB5-66D8A8A8B0AA}" type="pres">
      <dgm:prSet presAssocID="{062F77E8-6B19-4F86-8DE3-9B37EA67A74B}" presName="horz1" presStyleCnt="0"/>
      <dgm:spPr/>
    </dgm:pt>
    <dgm:pt modelId="{D8895571-59B6-C043-9173-25C3702CC085}" type="pres">
      <dgm:prSet presAssocID="{062F77E8-6B19-4F86-8DE3-9B37EA67A74B}" presName="tx1" presStyleLbl="revTx" presStyleIdx="0" presStyleCnt="9" custScaleX="500000"/>
      <dgm:spPr/>
    </dgm:pt>
    <dgm:pt modelId="{4BCDA2E8-D036-5B47-84BB-C726F2071225}" type="pres">
      <dgm:prSet presAssocID="{062F77E8-6B19-4F86-8DE3-9B37EA67A74B}" presName="vert1" presStyleCnt="0"/>
      <dgm:spPr/>
    </dgm:pt>
    <dgm:pt modelId="{7252EC20-C2CF-DF44-B6F1-DFD4E398635E}" type="pres">
      <dgm:prSet presAssocID="{C18A3AA5-9F4C-4AF8-B175-4BAAA60E0E57}" presName="thickLine" presStyleLbl="alignNode1" presStyleIdx="1" presStyleCnt="3"/>
      <dgm:spPr/>
    </dgm:pt>
    <dgm:pt modelId="{4CBC4564-A5B1-9043-9639-3F483ED45988}" type="pres">
      <dgm:prSet presAssocID="{C18A3AA5-9F4C-4AF8-B175-4BAAA60E0E57}" presName="horz1" presStyleCnt="0"/>
      <dgm:spPr/>
    </dgm:pt>
    <dgm:pt modelId="{AF86B01C-0ECE-B942-9BFA-33331BB03C29}" type="pres">
      <dgm:prSet presAssocID="{C18A3AA5-9F4C-4AF8-B175-4BAAA60E0E57}" presName="tx1" presStyleLbl="revTx" presStyleIdx="1" presStyleCnt="9"/>
      <dgm:spPr/>
    </dgm:pt>
    <dgm:pt modelId="{CA8B1DF4-B464-0446-92AB-228114FE5692}" type="pres">
      <dgm:prSet presAssocID="{C18A3AA5-9F4C-4AF8-B175-4BAAA60E0E57}" presName="vert1" presStyleCnt="0"/>
      <dgm:spPr/>
    </dgm:pt>
    <dgm:pt modelId="{1475C45B-170E-CD42-A527-327226E23241}" type="pres">
      <dgm:prSet presAssocID="{60A65B17-CA7D-43B6-8E17-FFC339E1CE71}" presName="vertSpace2a" presStyleCnt="0"/>
      <dgm:spPr/>
    </dgm:pt>
    <dgm:pt modelId="{A044FA93-F746-FD4F-8823-FE21118120F6}" type="pres">
      <dgm:prSet presAssocID="{60A65B17-CA7D-43B6-8E17-FFC339E1CE71}" presName="horz2" presStyleCnt="0"/>
      <dgm:spPr/>
    </dgm:pt>
    <dgm:pt modelId="{48A26B94-0666-D94C-BAA9-82575905186D}" type="pres">
      <dgm:prSet presAssocID="{60A65B17-CA7D-43B6-8E17-FFC339E1CE71}" presName="horzSpace2" presStyleCnt="0"/>
      <dgm:spPr/>
    </dgm:pt>
    <dgm:pt modelId="{A43FC88B-36CD-5547-94F1-0091EC044B39}" type="pres">
      <dgm:prSet presAssocID="{60A65B17-CA7D-43B6-8E17-FFC339E1CE71}" presName="tx2" presStyleLbl="revTx" presStyleIdx="2" presStyleCnt="9"/>
      <dgm:spPr/>
    </dgm:pt>
    <dgm:pt modelId="{72A00C34-C688-C644-9A83-E33D87C258A0}" type="pres">
      <dgm:prSet presAssocID="{60A65B17-CA7D-43B6-8E17-FFC339E1CE71}" presName="vert2" presStyleCnt="0"/>
      <dgm:spPr/>
    </dgm:pt>
    <dgm:pt modelId="{7512EF2E-F625-B342-AF3C-58BB8F1D9125}" type="pres">
      <dgm:prSet presAssocID="{60A65B17-CA7D-43B6-8E17-FFC339E1CE71}" presName="thinLine2b" presStyleLbl="callout" presStyleIdx="0" presStyleCnt="6"/>
      <dgm:spPr/>
    </dgm:pt>
    <dgm:pt modelId="{4B73C6F9-A1E0-4746-B4BE-F709994A2979}" type="pres">
      <dgm:prSet presAssocID="{60A65B17-CA7D-43B6-8E17-FFC339E1CE71}" presName="vertSpace2b" presStyleCnt="0"/>
      <dgm:spPr/>
    </dgm:pt>
    <dgm:pt modelId="{09FD6999-9CB4-DB46-B73A-F82E9315E46F}" type="pres">
      <dgm:prSet presAssocID="{A43D64BC-08C9-4CB1-9CEE-F5519D6ED1D8}" presName="horz2" presStyleCnt="0"/>
      <dgm:spPr/>
    </dgm:pt>
    <dgm:pt modelId="{317B698F-70F2-F647-B62F-E65BC8519949}" type="pres">
      <dgm:prSet presAssocID="{A43D64BC-08C9-4CB1-9CEE-F5519D6ED1D8}" presName="horzSpace2" presStyleCnt="0"/>
      <dgm:spPr/>
    </dgm:pt>
    <dgm:pt modelId="{CFA917DC-8B05-2946-AFB7-8B8400FC7AD7}" type="pres">
      <dgm:prSet presAssocID="{A43D64BC-08C9-4CB1-9CEE-F5519D6ED1D8}" presName="tx2" presStyleLbl="revTx" presStyleIdx="3" presStyleCnt="9"/>
      <dgm:spPr/>
    </dgm:pt>
    <dgm:pt modelId="{030B385B-E7BD-4940-A4B6-92587FFFE6E2}" type="pres">
      <dgm:prSet presAssocID="{A43D64BC-08C9-4CB1-9CEE-F5519D6ED1D8}" presName="vert2" presStyleCnt="0"/>
      <dgm:spPr/>
    </dgm:pt>
    <dgm:pt modelId="{AABE274C-72DB-EC48-935D-F03FD97055DF}" type="pres">
      <dgm:prSet presAssocID="{A43D64BC-08C9-4CB1-9CEE-F5519D6ED1D8}" presName="thinLine2b" presStyleLbl="callout" presStyleIdx="1" presStyleCnt="6"/>
      <dgm:spPr/>
    </dgm:pt>
    <dgm:pt modelId="{65CE90FE-0DD2-E840-BAC8-942DC76987B6}" type="pres">
      <dgm:prSet presAssocID="{A43D64BC-08C9-4CB1-9CEE-F5519D6ED1D8}" presName="vertSpace2b" presStyleCnt="0"/>
      <dgm:spPr/>
    </dgm:pt>
    <dgm:pt modelId="{7FCE7F5C-EDFD-E84C-B31E-062EFBFBFED5}" type="pres">
      <dgm:prSet presAssocID="{85204477-03AD-4FE6-A2FE-0D536E158E0E}" presName="horz2" presStyleCnt="0"/>
      <dgm:spPr/>
    </dgm:pt>
    <dgm:pt modelId="{59C467E6-3499-0041-92D2-9FC2EBBDFFDE}" type="pres">
      <dgm:prSet presAssocID="{85204477-03AD-4FE6-A2FE-0D536E158E0E}" presName="horzSpace2" presStyleCnt="0"/>
      <dgm:spPr/>
    </dgm:pt>
    <dgm:pt modelId="{7D5A7641-0294-9F4E-A132-6E2BAE4936AE}" type="pres">
      <dgm:prSet presAssocID="{85204477-03AD-4FE6-A2FE-0D536E158E0E}" presName="tx2" presStyleLbl="revTx" presStyleIdx="4" presStyleCnt="9"/>
      <dgm:spPr/>
    </dgm:pt>
    <dgm:pt modelId="{F8FC4DAB-D01C-2E4E-82AB-D00976DD6CE5}" type="pres">
      <dgm:prSet presAssocID="{85204477-03AD-4FE6-A2FE-0D536E158E0E}" presName="vert2" presStyleCnt="0"/>
      <dgm:spPr/>
    </dgm:pt>
    <dgm:pt modelId="{92519D4D-59C6-BB4F-825E-8494BE1BBF7B}" type="pres">
      <dgm:prSet presAssocID="{85204477-03AD-4FE6-A2FE-0D536E158E0E}" presName="thinLine2b" presStyleLbl="callout" presStyleIdx="2" presStyleCnt="6"/>
      <dgm:spPr/>
    </dgm:pt>
    <dgm:pt modelId="{69AEFDE2-7458-2D40-8823-FD3713C9FB77}" type="pres">
      <dgm:prSet presAssocID="{85204477-03AD-4FE6-A2FE-0D536E158E0E}" presName="vertSpace2b" presStyleCnt="0"/>
      <dgm:spPr/>
    </dgm:pt>
    <dgm:pt modelId="{1A753799-A536-E149-A18B-E0002360E5D9}" type="pres">
      <dgm:prSet presAssocID="{1FC2FCFE-14AE-4B23-985D-EF291F98F2C9}" presName="thickLine" presStyleLbl="alignNode1" presStyleIdx="2" presStyleCnt="3"/>
      <dgm:spPr/>
    </dgm:pt>
    <dgm:pt modelId="{458BA1F1-8E7C-9048-8646-65A161BA0922}" type="pres">
      <dgm:prSet presAssocID="{1FC2FCFE-14AE-4B23-985D-EF291F98F2C9}" presName="horz1" presStyleCnt="0"/>
      <dgm:spPr/>
    </dgm:pt>
    <dgm:pt modelId="{191C2273-DAF4-B84D-9B64-F04C6656E6DA}" type="pres">
      <dgm:prSet presAssocID="{1FC2FCFE-14AE-4B23-985D-EF291F98F2C9}" presName="tx1" presStyleLbl="revTx" presStyleIdx="5" presStyleCnt="9"/>
      <dgm:spPr/>
    </dgm:pt>
    <dgm:pt modelId="{4967B264-31A4-0B4E-B2E8-B19B712E1CF6}" type="pres">
      <dgm:prSet presAssocID="{1FC2FCFE-14AE-4B23-985D-EF291F98F2C9}" presName="vert1" presStyleCnt="0"/>
      <dgm:spPr/>
    </dgm:pt>
    <dgm:pt modelId="{FAA5A520-010C-674A-A26D-3F83415DA769}" type="pres">
      <dgm:prSet presAssocID="{18AE4755-FA7E-4A9B-89A8-B343688B6111}" presName="vertSpace2a" presStyleCnt="0"/>
      <dgm:spPr/>
    </dgm:pt>
    <dgm:pt modelId="{3900CCBE-8577-5D43-8176-BDF6018C6C34}" type="pres">
      <dgm:prSet presAssocID="{18AE4755-FA7E-4A9B-89A8-B343688B6111}" presName="horz2" presStyleCnt="0"/>
      <dgm:spPr/>
    </dgm:pt>
    <dgm:pt modelId="{E1D5435F-0678-4B4B-A12F-05463491A598}" type="pres">
      <dgm:prSet presAssocID="{18AE4755-FA7E-4A9B-89A8-B343688B6111}" presName="horzSpace2" presStyleCnt="0"/>
      <dgm:spPr/>
    </dgm:pt>
    <dgm:pt modelId="{BAD81B00-7973-984E-8BCF-D589DC97434A}" type="pres">
      <dgm:prSet presAssocID="{18AE4755-FA7E-4A9B-89A8-B343688B6111}" presName="tx2" presStyleLbl="revTx" presStyleIdx="6" presStyleCnt="9"/>
      <dgm:spPr/>
    </dgm:pt>
    <dgm:pt modelId="{695C4601-B004-0949-BBD7-913B9C5CD24E}" type="pres">
      <dgm:prSet presAssocID="{18AE4755-FA7E-4A9B-89A8-B343688B6111}" presName="vert2" presStyleCnt="0"/>
      <dgm:spPr/>
    </dgm:pt>
    <dgm:pt modelId="{8C567D30-3BAA-8842-AF8F-7E2D24A53F1A}" type="pres">
      <dgm:prSet presAssocID="{18AE4755-FA7E-4A9B-89A8-B343688B6111}" presName="thinLine2b" presStyleLbl="callout" presStyleIdx="3" presStyleCnt="6"/>
      <dgm:spPr/>
    </dgm:pt>
    <dgm:pt modelId="{FB2187EA-D79C-2B43-B1C1-58BAC5A6F65D}" type="pres">
      <dgm:prSet presAssocID="{18AE4755-FA7E-4A9B-89A8-B343688B6111}" presName="vertSpace2b" presStyleCnt="0"/>
      <dgm:spPr/>
    </dgm:pt>
    <dgm:pt modelId="{922E6E4E-FCF6-2848-9264-7D99B3E2B331}" type="pres">
      <dgm:prSet presAssocID="{3E09B097-C73B-4C04-AB47-5A753C8FE320}" presName="horz2" presStyleCnt="0"/>
      <dgm:spPr/>
    </dgm:pt>
    <dgm:pt modelId="{2A94CB84-8B8D-704C-ADD6-F2A997D01AD8}" type="pres">
      <dgm:prSet presAssocID="{3E09B097-C73B-4C04-AB47-5A753C8FE320}" presName="horzSpace2" presStyleCnt="0"/>
      <dgm:spPr/>
    </dgm:pt>
    <dgm:pt modelId="{BFCD31FE-07B5-5441-94F7-758B95354AD4}" type="pres">
      <dgm:prSet presAssocID="{3E09B097-C73B-4C04-AB47-5A753C8FE320}" presName="tx2" presStyleLbl="revTx" presStyleIdx="7" presStyleCnt="9"/>
      <dgm:spPr/>
    </dgm:pt>
    <dgm:pt modelId="{910A6AFB-3EB5-2943-8FC3-962C0D9BAAF5}" type="pres">
      <dgm:prSet presAssocID="{3E09B097-C73B-4C04-AB47-5A753C8FE320}" presName="vert2" presStyleCnt="0"/>
      <dgm:spPr/>
    </dgm:pt>
    <dgm:pt modelId="{B2D40A81-3DAE-BF46-A6C6-F324760042D5}" type="pres">
      <dgm:prSet presAssocID="{3E09B097-C73B-4C04-AB47-5A753C8FE320}" presName="thinLine2b" presStyleLbl="callout" presStyleIdx="4" presStyleCnt="6"/>
      <dgm:spPr/>
    </dgm:pt>
    <dgm:pt modelId="{8932C780-19AD-0641-9EC5-BE0012C41A20}" type="pres">
      <dgm:prSet presAssocID="{3E09B097-C73B-4C04-AB47-5A753C8FE320}" presName="vertSpace2b" presStyleCnt="0"/>
      <dgm:spPr/>
    </dgm:pt>
    <dgm:pt modelId="{7A87776D-4F03-6742-AE95-8A5C8D6AAD3D}" type="pres">
      <dgm:prSet presAssocID="{477CD5E5-8FBB-4606-9435-714F33F48DB4}" presName="horz2" presStyleCnt="0"/>
      <dgm:spPr/>
    </dgm:pt>
    <dgm:pt modelId="{14E74409-BE86-BD48-B8E9-2542AD9BB074}" type="pres">
      <dgm:prSet presAssocID="{477CD5E5-8FBB-4606-9435-714F33F48DB4}" presName="horzSpace2" presStyleCnt="0"/>
      <dgm:spPr/>
    </dgm:pt>
    <dgm:pt modelId="{212B8AD5-D57D-9B42-BD75-A27CC77F1442}" type="pres">
      <dgm:prSet presAssocID="{477CD5E5-8FBB-4606-9435-714F33F48DB4}" presName="tx2" presStyleLbl="revTx" presStyleIdx="8" presStyleCnt="9"/>
      <dgm:spPr/>
    </dgm:pt>
    <dgm:pt modelId="{D91AB527-95A9-4048-A529-FA2B422EE2B2}" type="pres">
      <dgm:prSet presAssocID="{477CD5E5-8FBB-4606-9435-714F33F48DB4}" presName="vert2" presStyleCnt="0"/>
      <dgm:spPr/>
    </dgm:pt>
    <dgm:pt modelId="{B3C5D711-FA4E-4649-88B8-18361AE282FD}" type="pres">
      <dgm:prSet presAssocID="{477CD5E5-8FBB-4606-9435-714F33F48DB4}" presName="thinLine2b" presStyleLbl="callout" presStyleIdx="5" presStyleCnt="6"/>
      <dgm:spPr/>
    </dgm:pt>
    <dgm:pt modelId="{E5255CBE-8E8F-764B-9257-43FD2EC4662E}" type="pres">
      <dgm:prSet presAssocID="{477CD5E5-8FBB-4606-9435-714F33F48DB4}" presName="vertSpace2b" presStyleCnt="0"/>
      <dgm:spPr/>
    </dgm:pt>
  </dgm:ptLst>
  <dgm:cxnLst>
    <dgm:cxn modelId="{A6DA920D-C2A7-4E27-8AE7-86DE5AB6A470}" srcId="{982075DD-19E6-4027-B444-03B7D84D60F2}" destId="{062F77E8-6B19-4F86-8DE3-9B37EA67A74B}" srcOrd="0" destOrd="0" parTransId="{C47E13B4-2788-481A-B9EC-C88BFD5EC569}" sibTransId="{1AB83EB0-8AB4-41BD-A5F3-157E323F30CB}"/>
    <dgm:cxn modelId="{B54E8216-4AFF-45DA-9213-5FEF364A78E8}" srcId="{1FC2FCFE-14AE-4B23-985D-EF291F98F2C9}" destId="{18AE4755-FA7E-4A9B-89A8-B343688B6111}" srcOrd="0" destOrd="0" parTransId="{D57AD71D-9805-4751-8C6E-F7CCA977E7EF}" sibTransId="{6C0CD368-138E-48BF-879C-13B2E8E1F3C0}"/>
    <dgm:cxn modelId="{0F17CB19-154E-5A45-8B4B-7C867F1FE779}" type="presOf" srcId="{A43D64BC-08C9-4CB1-9CEE-F5519D6ED1D8}" destId="{CFA917DC-8B05-2946-AFB7-8B8400FC7AD7}" srcOrd="0" destOrd="0" presId="urn:microsoft.com/office/officeart/2008/layout/LinedList"/>
    <dgm:cxn modelId="{04157A70-AFC3-B242-8CEE-195F2EECCE89}" type="presOf" srcId="{062F77E8-6B19-4F86-8DE3-9B37EA67A74B}" destId="{D8895571-59B6-C043-9173-25C3702CC085}" srcOrd="0" destOrd="0" presId="urn:microsoft.com/office/officeart/2008/layout/LinedList"/>
    <dgm:cxn modelId="{E0400178-A612-3446-A6BB-5974B8D88FA7}" type="presOf" srcId="{3E09B097-C73B-4C04-AB47-5A753C8FE320}" destId="{BFCD31FE-07B5-5441-94F7-758B95354AD4}" srcOrd="0" destOrd="0" presId="urn:microsoft.com/office/officeart/2008/layout/LinedList"/>
    <dgm:cxn modelId="{4831D878-9E8A-BE40-AEC1-F351F3762492}" type="presOf" srcId="{982075DD-19E6-4027-B444-03B7D84D60F2}" destId="{F15AB3A6-E6FA-D34B-89BF-D6D5EA98393C}" srcOrd="0" destOrd="0" presId="urn:microsoft.com/office/officeart/2008/layout/LinedList"/>
    <dgm:cxn modelId="{22193087-C42C-E441-BB1B-B130891E6535}" type="presOf" srcId="{1FC2FCFE-14AE-4B23-985D-EF291F98F2C9}" destId="{191C2273-DAF4-B84D-9B64-F04C6656E6DA}" srcOrd="0" destOrd="0" presId="urn:microsoft.com/office/officeart/2008/layout/LinedList"/>
    <dgm:cxn modelId="{831D3587-83BF-487E-B2DA-16A9822DED6F}" srcId="{C18A3AA5-9F4C-4AF8-B175-4BAAA60E0E57}" destId="{85204477-03AD-4FE6-A2FE-0D536E158E0E}" srcOrd="2" destOrd="0" parTransId="{3B3F768C-DE8E-4E46-B375-7878D7B6F525}" sibTransId="{488F94EA-C444-4205-B01C-70BB66C57665}"/>
    <dgm:cxn modelId="{60D20B9A-329A-A747-A77E-6F76F4F69155}" type="presOf" srcId="{477CD5E5-8FBB-4606-9435-714F33F48DB4}" destId="{212B8AD5-D57D-9B42-BD75-A27CC77F1442}" srcOrd="0" destOrd="0" presId="urn:microsoft.com/office/officeart/2008/layout/LinedList"/>
    <dgm:cxn modelId="{EC73129C-4160-FA42-B573-F13836AD77E5}" type="presOf" srcId="{60A65B17-CA7D-43B6-8E17-FFC339E1CE71}" destId="{A43FC88B-36CD-5547-94F1-0091EC044B39}" srcOrd="0" destOrd="0" presId="urn:microsoft.com/office/officeart/2008/layout/LinedList"/>
    <dgm:cxn modelId="{6EDC41B5-A98D-7447-A35C-D3D38CAB7CFE}" type="presOf" srcId="{18AE4755-FA7E-4A9B-89A8-B343688B6111}" destId="{BAD81B00-7973-984E-8BCF-D589DC97434A}" srcOrd="0" destOrd="0" presId="urn:microsoft.com/office/officeart/2008/layout/LinedList"/>
    <dgm:cxn modelId="{C68133BB-55A2-4ECF-8601-710EBE349193}" srcId="{982075DD-19E6-4027-B444-03B7D84D60F2}" destId="{1FC2FCFE-14AE-4B23-985D-EF291F98F2C9}" srcOrd="2" destOrd="0" parTransId="{8B5BE0D8-03E5-467A-8BB4-6A3C9AB0EC47}" sibTransId="{56F3DE93-31D2-4959-9930-A3C96F8F5386}"/>
    <dgm:cxn modelId="{262F9DC5-718D-48BB-935E-4B5BADDFB79C}" srcId="{982075DD-19E6-4027-B444-03B7D84D60F2}" destId="{C18A3AA5-9F4C-4AF8-B175-4BAAA60E0E57}" srcOrd="1" destOrd="0" parTransId="{C3B63400-007C-4932-AEA8-499468C134F0}" sibTransId="{B7BC258D-0A35-4D4D-BDD1-82EC61668B59}"/>
    <dgm:cxn modelId="{4ACE58C6-9E61-0247-A597-C436F5311B74}" type="presOf" srcId="{85204477-03AD-4FE6-A2FE-0D536E158E0E}" destId="{7D5A7641-0294-9F4E-A132-6E2BAE4936AE}" srcOrd="0" destOrd="0" presId="urn:microsoft.com/office/officeart/2008/layout/LinedList"/>
    <dgm:cxn modelId="{1C9798CD-6E4D-4F25-9739-C4263FB5383E}" srcId="{C18A3AA5-9F4C-4AF8-B175-4BAAA60E0E57}" destId="{60A65B17-CA7D-43B6-8E17-FFC339E1CE71}" srcOrd="0" destOrd="0" parTransId="{853C88A6-AA38-46D0-A307-2FB51976A325}" sibTransId="{F07728DD-1105-49BA-93D6-643184E76DEF}"/>
    <dgm:cxn modelId="{06EE49DD-6158-2349-96FC-E004F9858B99}" type="presOf" srcId="{C18A3AA5-9F4C-4AF8-B175-4BAAA60E0E57}" destId="{AF86B01C-0ECE-B942-9BFA-33331BB03C29}" srcOrd="0" destOrd="0" presId="urn:microsoft.com/office/officeart/2008/layout/LinedList"/>
    <dgm:cxn modelId="{4DF790E3-8846-4769-BDD6-0ACB7D3B9A54}" srcId="{C18A3AA5-9F4C-4AF8-B175-4BAAA60E0E57}" destId="{A43D64BC-08C9-4CB1-9CEE-F5519D6ED1D8}" srcOrd="1" destOrd="0" parTransId="{CB30292A-53AE-403A-AC46-B14FB0A2479A}" sibTransId="{25CFF192-5090-4CF4-A6FF-CB70BA666C54}"/>
    <dgm:cxn modelId="{210A6DF1-FD89-4AE0-AC9E-CF20C4B21559}" srcId="{1FC2FCFE-14AE-4B23-985D-EF291F98F2C9}" destId="{477CD5E5-8FBB-4606-9435-714F33F48DB4}" srcOrd="2" destOrd="0" parTransId="{32B1E66A-B618-48B1-B93F-20671431857C}" sibTransId="{2698D148-A97E-41F1-965B-49C4B5412555}"/>
    <dgm:cxn modelId="{764B6EF4-60F8-4187-ABA9-738D45ADE21C}" srcId="{1FC2FCFE-14AE-4B23-985D-EF291F98F2C9}" destId="{3E09B097-C73B-4C04-AB47-5A753C8FE320}" srcOrd="1" destOrd="0" parTransId="{7ABF1E73-EE64-483F-BAE5-555AFE60CBB4}" sibTransId="{0652119C-515F-4C31-87AF-1780881F2084}"/>
    <dgm:cxn modelId="{63D265C2-22C7-064A-94F0-8BBA9DB2EC7C}" type="presParOf" srcId="{F15AB3A6-E6FA-D34B-89BF-D6D5EA98393C}" destId="{B2CEED25-4417-AC45-9405-54C1EC48583A}" srcOrd="0" destOrd="0" presId="urn:microsoft.com/office/officeart/2008/layout/LinedList"/>
    <dgm:cxn modelId="{96B69863-E0C3-D243-A8CA-2BCFE65F13C0}" type="presParOf" srcId="{F15AB3A6-E6FA-D34B-89BF-D6D5EA98393C}" destId="{D07B5D21-DBAB-9646-9BB5-66D8A8A8B0AA}" srcOrd="1" destOrd="0" presId="urn:microsoft.com/office/officeart/2008/layout/LinedList"/>
    <dgm:cxn modelId="{4772B7B4-43BA-F54D-8B89-687C404710EC}" type="presParOf" srcId="{D07B5D21-DBAB-9646-9BB5-66D8A8A8B0AA}" destId="{D8895571-59B6-C043-9173-25C3702CC085}" srcOrd="0" destOrd="0" presId="urn:microsoft.com/office/officeart/2008/layout/LinedList"/>
    <dgm:cxn modelId="{2C179789-C410-CF4C-8983-5EE59E1C13B8}" type="presParOf" srcId="{D07B5D21-DBAB-9646-9BB5-66D8A8A8B0AA}" destId="{4BCDA2E8-D036-5B47-84BB-C726F2071225}" srcOrd="1" destOrd="0" presId="urn:microsoft.com/office/officeart/2008/layout/LinedList"/>
    <dgm:cxn modelId="{797FF36F-E07A-0345-97FD-F521852C355C}" type="presParOf" srcId="{F15AB3A6-E6FA-D34B-89BF-D6D5EA98393C}" destId="{7252EC20-C2CF-DF44-B6F1-DFD4E398635E}" srcOrd="2" destOrd="0" presId="urn:microsoft.com/office/officeart/2008/layout/LinedList"/>
    <dgm:cxn modelId="{E66E000F-918B-2B48-A4A5-B12CB9ACDD34}" type="presParOf" srcId="{F15AB3A6-E6FA-D34B-89BF-D6D5EA98393C}" destId="{4CBC4564-A5B1-9043-9639-3F483ED45988}" srcOrd="3" destOrd="0" presId="urn:microsoft.com/office/officeart/2008/layout/LinedList"/>
    <dgm:cxn modelId="{979C7A1F-3A61-DF44-AF10-60B8FAF9B4BA}" type="presParOf" srcId="{4CBC4564-A5B1-9043-9639-3F483ED45988}" destId="{AF86B01C-0ECE-B942-9BFA-33331BB03C29}" srcOrd="0" destOrd="0" presId="urn:microsoft.com/office/officeart/2008/layout/LinedList"/>
    <dgm:cxn modelId="{DB854007-4151-FA41-9EFC-A8075B4EF507}" type="presParOf" srcId="{4CBC4564-A5B1-9043-9639-3F483ED45988}" destId="{CA8B1DF4-B464-0446-92AB-228114FE5692}" srcOrd="1" destOrd="0" presId="urn:microsoft.com/office/officeart/2008/layout/LinedList"/>
    <dgm:cxn modelId="{BED168DD-1482-444B-A0D6-0F79726271D3}" type="presParOf" srcId="{CA8B1DF4-B464-0446-92AB-228114FE5692}" destId="{1475C45B-170E-CD42-A527-327226E23241}" srcOrd="0" destOrd="0" presId="urn:microsoft.com/office/officeart/2008/layout/LinedList"/>
    <dgm:cxn modelId="{221F6AA2-7ACF-FB43-A950-DCE8C1DF7E2D}" type="presParOf" srcId="{CA8B1DF4-B464-0446-92AB-228114FE5692}" destId="{A044FA93-F746-FD4F-8823-FE21118120F6}" srcOrd="1" destOrd="0" presId="urn:microsoft.com/office/officeart/2008/layout/LinedList"/>
    <dgm:cxn modelId="{DB5699E6-C727-2046-A797-83389DF9416E}" type="presParOf" srcId="{A044FA93-F746-FD4F-8823-FE21118120F6}" destId="{48A26B94-0666-D94C-BAA9-82575905186D}" srcOrd="0" destOrd="0" presId="urn:microsoft.com/office/officeart/2008/layout/LinedList"/>
    <dgm:cxn modelId="{7EF0BF57-7E1F-5146-A7D2-CD56D14C7B67}" type="presParOf" srcId="{A044FA93-F746-FD4F-8823-FE21118120F6}" destId="{A43FC88B-36CD-5547-94F1-0091EC044B39}" srcOrd="1" destOrd="0" presId="urn:microsoft.com/office/officeart/2008/layout/LinedList"/>
    <dgm:cxn modelId="{33B3935D-CAA7-3848-A0C4-D0C1407280E1}" type="presParOf" srcId="{A044FA93-F746-FD4F-8823-FE21118120F6}" destId="{72A00C34-C688-C644-9A83-E33D87C258A0}" srcOrd="2" destOrd="0" presId="urn:microsoft.com/office/officeart/2008/layout/LinedList"/>
    <dgm:cxn modelId="{87F53A7C-AED0-DE42-A1A5-437BCD580579}" type="presParOf" srcId="{CA8B1DF4-B464-0446-92AB-228114FE5692}" destId="{7512EF2E-F625-B342-AF3C-58BB8F1D9125}" srcOrd="2" destOrd="0" presId="urn:microsoft.com/office/officeart/2008/layout/LinedList"/>
    <dgm:cxn modelId="{48D603DD-76A7-6A4E-A5AA-B48986E2124D}" type="presParOf" srcId="{CA8B1DF4-B464-0446-92AB-228114FE5692}" destId="{4B73C6F9-A1E0-4746-B4BE-F709994A2979}" srcOrd="3" destOrd="0" presId="urn:microsoft.com/office/officeart/2008/layout/LinedList"/>
    <dgm:cxn modelId="{A4CEDD84-DBCC-2A44-8B14-ED594736AB31}" type="presParOf" srcId="{CA8B1DF4-B464-0446-92AB-228114FE5692}" destId="{09FD6999-9CB4-DB46-B73A-F82E9315E46F}" srcOrd="4" destOrd="0" presId="urn:microsoft.com/office/officeart/2008/layout/LinedList"/>
    <dgm:cxn modelId="{23E6FD44-113B-4541-9C23-CC936C228C41}" type="presParOf" srcId="{09FD6999-9CB4-DB46-B73A-F82E9315E46F}" destId="{317B698F-70F2-F647-B62F-E65BC8519949}" srcOrd="0" destOrd="0" presId="urn:microsoft.com/office/officeart/2008/layout/LinedList"/>
    <dgm:cxn modelId="{DE1DC0B3-6B76-374C-A6FD-D528C20D1508}" type="presParOf" srcId="{09FD6999-9CB4-DB46-B73A-F82E9315E46F}" destId="{CFA917DC-8B05-2946-AFB7-8B8400FC7AD7}" srcOrd="1" destOrd="0" presId="urn:microsoft.com/office/officeart/2008/layout/LinedList"/>
    <dgm:cxn modelId="{2E5BD00D-9CBE-804E-9ADA-1BADCCCCC030}" type="presParOf" srcId="{09FD6999-9CB4-DB46-B73A-F82E9315E46F}" destId="{030B385B-E7BD-4940-A4B6-92587FFFE6E2}" srcOrd="2" destOrd="0" presId="urn:microsoft.com/office/officeart/2008/layout/LinedList"/>
    <dgm:cxn modelId="{26BA0DB9-B1D9-3B44-A265-32FDF0AB6DB4}" type="presParOf" srcId="{CA8B1DF4-B464-0446-92AB-228114FE5692}" destId="{AABE274C-72DB-EC48-935D-F03FD97055DF}" srcOrd="5" destOrd="0" presId="urn:microsoft.com/office/officeart/2008/layout/LinedList"/>
    <dgm:cxn modelId="{4817276E-4551-3E40-82FF-F564D7860B99}" type="presParOf" srcId="{CA8B1DF4-B464-0446-92AB-228114FE5692}" destId="{65CE90FE-0DD2-E840-BAC8-942DC76987B6}" srcOrd="6" destOrd="0" presId="urn:microsoft.com/office/officeart/2008/layout/LinedList"/>
    <dgm:cxn modelId="{6B47F735-5DE8-8E49-9604-43CED2AF350C}" type="presParOf" srcId="{CA8B1DF4-B464-0446-92AB-228114FE5692}" destId="{7FCE7F5C-EDFD-E84C-B31E-062EFBFBFED5}" srcOrd="7" destOrd="0" presId="urn:microsoft.com/office/officeart/2008/layout/LinedList"/>
    <dgm:cxn modelId="{72464EF5-A5BB-654A-8CAA-6E796BAA70CD}" type="presParOf" srcId="{7FCE7F5C-EDFD-E84C-B31E-062EFBFBFED5}" destId="{59C467E6-3499-0041-92D2-9FC2EBBDFFDE}" srcOrd="0" destOrd="0" presId="urn:microsoft.com/office/officeart/2008/layout/LinedList"/>
    <dgm:cxn modelId="{08411D06-5DEC-074C-B6DD-8E9741152FF9}" type="presParOf" srcId="{7FCE7F5C-EDFD-E84C-B31E-062EFBFBFED5}" destId="{7D5A7641-0294-9F4E-A132-6E2BAE4936AE}" srcOrd="1" destOrd="0" presId="urn:microsoft.com/office/officeart/2008/layout/LinedList"/>
    <dgm:cxn modelId="{8B5A937E-59E8-074E-9512-2858BFF00444}" type="presParOf" srcId="{7FCE7F5C-EDFD-E84C-B31E-062EFBFBFED5}" destId="{F8FC4DAB-D01C-2E4E-82AB-D00976DD6CE5}" srcOrd="2" destOrd="0" presId="urn:microsoft.com/office/officeart/2008/layout/LinedList"/>
    <dgm:cxn modelId="{00A92C5B-685A-4E46-B8A1-4382F75D5446}" type="presParOf" srcId="{CA8B1DF4-B464-0446-92AB-228114FE5692}" destId="{92519D4D-59C6-BB4F-825E-8494BE1BBF7B}" srcOrd="8" destOrd="0" presId="urn:microsoft.com/office/officeart/2008/layout/LinedList"/>
    <dgm:cxn modelId="{1098E8F0-DBCD-9B43-81C1-01657A9F78CE}" type="presParOf" srcId="{CA8B1DF4-B464-0446-92AB-228114FE5692}" destId="{69AEFDE2-7458-2D40-8823-FD3713C9FB77}" srcOrd="9" destOrd="0" presId="urn:microsoft.com/office/officeart/2008/layout/LinedList"/>
    <dgm:cxn modelId="{DDBCCED2-9877-E04A-89E7-E97D82E5CB9E}" type="presParOf" srcId="{F15AB3A6-E6FA-D34B-89BF-D6D5EA98393C}" destId="{1A753799-A536-E149-A18B-E0002360E5D9}" srcOrd="4" destOrd="0" presId="urn:microsoft.com/office/officeart/2008/layout/LinedList"/>
    <dgm:cxn modelId="{E1E7DE45-130F-D847-A2BA-C0A9CBD5D4E1}" type="presParOf" srcId="{F15AB3A6-E6FA-D34B-89BF-D6D5EA98393C}" destId="{458BA1F1-8E7C-9048-8646-65A161BA0922}" srcOrd="5" destOrd="0" presId="urn:microsoft.com/office/officeart/2008/layout/LinedList"/>
    <dgm:cxn modelId="{2A6B29E0-8739-F84F-BA5E-937E8C72A151}" type="presParOf" srcId="{458BA1F1-8E7C-9048-8646-65A161BA0922}" destId="{191C2273-DAF4-B84D-9B64-F04C6656E6DA}" srcOrd="0" destOrd="0" presId="urn:microsoft.com/office/officeart/2008/layout/LinedList"/>
    <dgm:cxn modelId="{664D8623-4211-F249-9911-97572B490AED}" type="presParOf" srcId="{458BA1F1-8E7C-9048-8646-65A161BA0922}" destId="{4967B264-31A4-0B4E-B2E8-B19B712E1CF6}" srcOrd="1" destOrd="0" presId="urn:microsoft.com/office/officeart/2008/layout/LinedList"/>
    <dgm:cxn modelId="{A156867F-AF0D-5441-A7FB-24A79132BD27}" type="presParOf" srcId="{4967B264-31A4-0B4E-B2E8-B19B712E1CF6}" destId="{FAA5A520-010C-674A-A26D-3F83415DA769}" srcOrd="0" destOrd="0" presId="urn:microsoft.com/office/officeart/2008/layout/LinedList"/>
    <dgm:cxn modelId="{D1A0E013-DC52-314D-BFE2-9C456A626AF5}" type="presParOf" srcId="{4967B264-31A4-0B4E-B2E8-B19B712E1CF6}" destId="{3900CCBE-8577-5D43-8176-BDF6018C6C34}" srcOrd="1" destOrd="0" presId="urn:microsoft.com/office/officeart/2008/layout/LinedList"/>
    <dgm:cxn modelId="{AAB55988-A7CB-2548-95EE-A14F9BA62E1F}" type="presParOf" srcId="{3900CCBE-8577-5D43-8176-BDF6018C6C34}" destId="{E1D5435F-0678-4B4B-A12F-05463491A598}" srcOrd="0" destOrd="0" presId="urn:microsoft.com/office/officeart/2008/layout/LinedList"/>
    <dgm:cxn modelId="{EAC4FE51-E59E-354A-B4EA-9A69B9F534EF}" type="presParOf" srcId="{3900CCBE-8577-5D43-8176-BDF6018C6C34}" destId="{BAD81B00-7973-984E-8BCF-D589DC97434A}" srcOrd="1" destOrd="0" presId="urn:microsoft.com/office/officeart/2008/layout/LinedList"/>
    <dgm:cxn modelId="{8F19F2E1-48E0-3C46-A8B2-5C798F688E41}" type="presParOf" srcId="{3900CCBE-8577-5D43-8176-BDF6018C6C34}" destId="{695C4601-B004-0949-BBD7-913B9C5CD24E}" srcOrd="2" destOrd="0" presId="urn:microsoft.com/office/officeart/2008/layout/LinedList"/>
    <dgm:cxn modelId="{3CFC150D-C53F-EC43-98D2-62119E6CF1FC}" type="presParOf" srcId="{4967B264-31A4-0B4E-B2E8-B19B712E1CF6}" destId="{8C567D30-3BAA-8842-AF8F-7E2D24A53F1A}" srcOrd="2" destOrd="0" presId="urn:microsoft.com/office/officeart/2008/layout/LinedList"/>
    <dgm:cxn modelId="{B08F4094-81AE-2B49-B2E3-6214F9E3599D}" type="presParOf" srcId="{4967B264-31A4-0B4E-B2E8-B19B712E1CF6}" destId="{FB2187EA-D79C-2B43-B1C1-58BAC5A6F65D}" srcOrd="3" destOrd="0" presId="urn:microsoft.com/office/officeart/2008/layout/LinedList"/>
    <dgm:cxn modelId="{6490C766-AC4E-1846-AAE2-659A6AC0AC2D}" type="presParOf" srcId="{4967B264-31A4-0B4E-B2E8-B19B712E1CF6}" destId="{922E6E4E-FCF6-2848-9264-7D99B3E2B331}" srcOrd="4" destOrd="0" presId="urn:microsoft.com/office/officeart/2008/layout/LinedList"/>
    <dgm:cxn modelId="{1725A2A7-6AAA-C247-A0B0-ACC3FFBFABAD}" type="presParOf" srcId="{922E6E4E-FCF6-2848-9264-7D99B3E2B331}" destId="{2A94CB84-8B8D-704C-ADD6-F2A997D01AD8}" srcOrd="0" destOrd="0" presId="urn:microsoft.com/office/officeart/2008/layout/LinedList"/>
    <dgm:cxn modelId="{CBBA32A3-921C-0348-A76F-D275234CDF24}" type="presParOf" srcId="{922E6E4E-FCF6-2848-9264-7D99B3E2B331}" destId="{BFCD31FE-07B5-5441-94F7-758B95354AD4}" srcOrd="1" destOrd="0" presId="urn:microsoft.com/office/officeart/2008/layout/LinedList"/>
    <dgm:cxn modelId="{D5DE7A43-AF28-254E-9877-07AD4A00BE4B}" type="presParOf" srcId="{922E6E4E-FCF6-2848-9264-7D99B3E2B331}" destId="{910A6AFB-3EB5-2943-8FC3-962C0D9BAAF5}" srcOrd="2" destOrd="0" presId="urn:microsoft.com/office/officeart/2008/layout/LinedList"/>
    <dgm:cxn modelId="{59B2EE1A-1228-B34F-869B-53ECD3920C80}" type="presParOf" srcId="{4967B264-31A4-0B4E-B2E8-B19B712E1CF6}" destId="{B2D40A81-3DAE-BF46-A6C6-F324760042D5}" srcOrd="5" destOrd="0" presId="urn:microsoft.com/office/officeart/2008/layout/LinedList"/>
    <dgm:cxn modelId="{4FA3482E-4DA9-534B-9450-6EEFA7506C46}" type="presParOf" srcId="{4967B264-31A4-0B4E-B2E8-B19B712E1CF6}" destId="{8932C780-19AD-0641-9EC5-BE0012C41A20}" srcOrd="6" destOrd="0" presId="urn:microsoft.com/office/officeart/2008/layout/LinedList"/>
    <dgm:cxn modelId="{8CCF5805-6176-6A4A-9046-A789EF1FA8C2}" type="presParOf" srcId="{4967B264-31A4-0B4E-B2E8-B19B712E1CF6}" destId="{7A87776D-4F03-6742-AE95-8A5C8D6AAD3D}" srcOrd="7" destOrd="0" presId="urn:microsoft.com/office/officeart/2008/layout/LinedList"/>
    <dgm:cxn modelId="{2BD3FA38-CC21-F443-A910-80737C4976C6}" type="presParOf" srcId="{7A87776D-4F03-6742-AE95-8A5C8D6AAD3D}" destId="{14E74409-BE86-BD48-B8E9-2542AD9BB074}" srcOrd="0" destOrd="0" presId="urn:microsoft.com/office/officeart/2008/layout/LinedList"/>
    <dgm:cxn modelId="{C03D888D-D09B-FE48-AE6E-3455A8DAC96B}" type="presParOf" srcId="{7A87776D-4F03-6742-AE95-8A5C8D6AAD3D}" destId="{212B8AD5-D57D-9B42-BD75-A27CC77F1442}" srcOrd="1" destOrd="0" presId="urn:microsoft.com/office/officeart/2008/layout/LinedList"/>
    <dgm:cxn modelId="{82959439-CBF4-D644-A6E6-2F0BA7B124EB}" type="presParOf" srcId="{7A87776D-4F03-6742-AE95-8A5C8D6AAD3D}" destId="{D91AB527-95A9-4048-A529-FA2B422EE2B2}" srcOrd="2" destOrd="0" presId="urn:microsoft.com/office/officeart/2008/layout/LinedList"/>
    <dgm:cxn modelId="{C91B4D7C-E597-914C-A3F0-08F8F697B02F}" type="presParOf" srcId="{4967B264-31A4-0B4E-B2E8-B19B712E1CF6}" destId="{B3C5D711-FA4E-4649-88B8-18361AE282FD}" srcOrd="8" destOrd="0" presId="urn:microsoft.com/office/officeart/2008/layout/LinedList"/>
    <dgm:cxn modelId="{DC060625-BD5C-0D48-9209-208295F3AE19}" type="presParOf" srcId="{4967B264-31A4-0B4E-B2E8-B19B712E1CF6}" destId="{E5255CBE-8E8F-764B-9257-43FD2EC4662E}"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721E4-A8DA-0640-88E6-1CCE7CDDA696}">
      <dsp:nvSpPr>
        <dsp:cNvPr id="0" name=""/>
        <dsp:cNvSpPr/>
      </dsp:nvSpPr>
      <dsp:spPr>
        <a:xfrm>
          <a:off x="0" y="0"/>
          <a:ext cx="6141429" cy="502877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a:t>This project built and evaluated the following models for detecting phishing emails: </a:t>
          </a:r>
        </a:p>
      </dsp:txBody>
      <dsp:txXfrm>
        <a:off x="0" y="0"/>
        <a:ext cx="6141429" cy="2715535"/>
      </dsp:txXfrm>
    </dsp:sp>
    <dsp:sp modelId="{E57C0E66-E610-DC4B-AF1E-D252C177B224}">
      <dsp:nvSpPr>
        <dsp:cNvPr id="0" name=""/>
        <dsp:cNvSpPr/>
      </dsp:nvSpPr>
      <dsp:spPr>
        <a:xfrm>
          <a:off x="0" y="2614960"/>
          <a:ext cx="3070714" cy="23132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ctr" anchorCtr="0">
          <a:noAutofit/>
        </a:bodyPr>
        <a:lstStyle/>
        <a:p>
          <a:pPr marL="0" lvl="0" indent="0" algn="ctr" defTabSz="1377950">
            <a:lnSpc>
              <a:spcPct val="90000"/>
            </a:lnSpc>
            <a:spcBef>
              <a:spcPct val="0"/>
            </a:spcBef>
            <a:spcAft>
              <a:spcPct val="35000"/>
            </a:spcAft>
            <a:buNone/>
          </a:pPr>
          <a:r>
            <a:rPr lang="en-US" sz="3100" kern="1200"/>
            <a:t>Logistic Regression</a:t>
          </a:r>
        </a:p>
      </dsp:txBody>
      <dsp:txXfrm>
        <a:off x="0" y="2614960"/>
        <a:ext cx="3070714" cy="2313234"/>
      </dsp:txXfrm>
    </dsp:sp>
    <dsp:sp modelId="{316ED424-84B1-8747-BBE4-BF747F90A6A8}">
      <dsp:nvSpPr>
        <dsp:cNvPr id="0" name=""/>
        <dsp:cNvSpPr/>
      </dsp:nvSpPr>
      <dsp:spPr>
        <a:xfrm>
          <a:off x="3070714" y="2614960"/>
          <a:ext cx="3070714" cy="23132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ctr" anchorCtr="0">
          <a:noAutofit/>
        </a:bodyPr>
        <a:lstStyle/>
        <a:p>
          <a:pPr marL="0" lvl="0" indent="0" algn="ctr" defTabSz="1377950">
            <a:lnSpc>
              <a:spcPct val="90000"/>
            </a:lnSpc>
            <a:spcBef>
              <a:spcPct val="0"/>
            </a:spcBef>
            <a:spcAft>
              <a:spcPct val="35000"/>
            </a:spcAft>
            <a:buNone/>
          </a:pPr>
          <a:r>
            <a:rPr lang="en-US" sz="3100" kern="1200"/>
            <a:t>Bidirectional Encoder Representation (BERT) model</a:t>
          </a:r>
        </a:p>
      </dsp:txBody>
      <dsp:txXfrm>
        <a:off x="3070714" y="2614960"/>
        <a:ext cx="3070714" cy="2313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EED25-4417-AC45-9405-54C1EC48583A}">
      <dsp:nvSpPr>
        <dsp:cNvPr id="0" name=""/>
        <dsp:cNvSpPr/>
      </dsp:nvSpPr>
      <dsp:spPr>
        <a:xfrm>
          <a:off x="0" y="2177"/>
          <a:ext cx="95115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95571-59B6-C043-9173-25C3702CC085}">
      <dsp:nvSpPr>
        <dsp:cNvPr id="0" name=""/>
        <dsp:cNvSpPr/>
      </dsp:nvSpPr>
      <dsp:spPr>
        <a:xfrm>
          <a:off x="0" y="2177"/>
          <a:ext cx="9511501" cy="148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Conclusion: Combining ML models with end-user training can enhance phishing detection and reduce organizational risk</a:t>
          </a:r>
        </a:p>
      </dsp:txBody>
      <dsp:txXfrm>
        <a:off x="0" y="2177"/>
        <a:ext cx="9511501" cy="1484908"/>
      </dsp:txXfrm>
    </dsp:sp>
    <dsp:sp modelId="{7252EC20-C2CF-DF44-B6F1-DFD4E398635E}">
      <dsp:nvSpPr>
        <dsp:cNvPr id="0" name=""/>
        <dsp:cNvSpPr/>
      </dsp:nvSpPr>
      <dsp:spPr>
        <a:xfrm>
          <a:off x="0" y="1487085"/>
          <a:ext cx="95115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6B01C-0ECE-B942-9BFA-33331BB03C29}">
      <dsp:nvSpPr>
        <dsp:cNvPr id="0" name=""/>
        <dsp:cNvSpPr/>
      </dsp:nvSpPr>
      <dsp:spPr>
        <a:xfrm>
          <a:off x="0" y="1487085"/>
          <a:ext cx="1902300" cy="148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Results:</a:t>
          </a:r>
        </a:p>
      </dsp:txBody>
      <dsp:txXfrm>
        <a:off x="0" y="1487085"/>
        <a:ext cx="1902300" cy="1484908"/>
      </dsp:txXfrm>
    </dsp:sp>
    <dsp:sp modelId="{A43FC88B-36CD-5547-94F1-0091EC044B39}">
      <dsp:nvSpPr>
        <dsp:cNvPr id="0" name=""/>
        <dsp:cNvSpPr/>
      </dsp:nvSpPr>
      <dsp:spPr>
        <a:xfrm>
          <a:off x="2044972" y="1510287"/>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Logistic Regression: 97.75% accuracy, fast computation</a:t>
          </a:r>
        </a:p>
      </dsp:txBody>
      <dsp:txXfrm>
        <a:off x="2044972" y="1510287"/>
        <a:ext cx="7466528" cy="464033"/>
      </dsp:txXfrm>
    </dsp:sp>
    <dsp:sp modelId="{7512EF2E-F625-B342-AF3C-58BB8F1D9125}">
      <dsp:nvSpPr>
        <dsp:cNvPr id="0" name=""/>
        <dsp:cNvSpPr/>
      </dsp:nvSpPr>
      <dsp:spPr>
        <a:xfrm>
          <a:off x="1902300" y="1974320"/>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A917DC-8B05-2946-AFB7-8B8400FC7AD7}">
      <dsp:nvSpPr>
        <dsp:cNvPr id="0" name=""/>
        <dsp:cNvSpPr/>
      </dsp:nvSpPr>
      <dsp:spPr>
        <a:xfrm>
          <a:off x="2044972" y="1997522"/>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BERT: 98.57% accuracy, higher computational cost</a:t>
          </a:r>
        </a:p>
      </dsp:txBody>
      <dsp:txXfrm>
        <a:off x="2044972" y="1997522"/>
        <a:ext cx="7466528" cy="464033"/>
      </dsp:txXfrm>
    </dsp:sp>
    <dsp:sp modelId="{AABE274C-72DB-EC48-935D-F03FD97055DF}">
      <dsp:nvSpPr>
        <dsp:cNvPr id="0" name=""/>
        <dsp:cNvSpPr/>
      </dsp:nvSpPr>
      <dsp:spPr>
        <a:xfrm>
          <a:off x="1902300" y="2461556"/>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A7641-0294-9F4E-A132-6E2BAE4936AE}">
      <dsp:nvSpPr>
        <dsp:cNvPr id="0" name=""/>
        <dsp:cNvSpPr/>
      </dsp:nvSpPr>
      <dsp:spPr>
        <a:xfrm>
          <a:off x="2044972" y="2484758"/>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ROC AUC: Both models achieved 99%, indicating strong classification capability</a:t>
          </a:r>
        </a:p>
      </dsp:txBody>
      <dsp:txXfrm>
        <a:off x="2044972" y="2484758"/>
        <a:ext cx="7466528" cy="464033"/>
      </dsp:txXfrm>
    </dsp:sp>
    <dsp:sp modelId="{92519D4D-59C6-BB4F-825E-8494BE1BBF7B}">
      <dsp:nvSpPr>
        <dsp:cNvPr id="0" name=""/>
        <dsp:cNvSpPr/>
      </dsp:nvSpPr>
      <dsp:spPr>
        <a:xfrm>
          <a:off x="1902300" y="2948791"/>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53799-A536-E149-A18B-E0002360E5D9}">
      <dsp:nvSpPr>
        <dsp:cNvPr id="0" name=""/>
        <dsp:cNvSpPr/>
      </dsp:nvSpPr>
      <dsp:spPr>
        <a:xfrm>
          <a:off x="0" y="2971993"/>
          <a:ext cx="95115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1C2273-DAF4-B84D-9B64-F04C6656E6DA}">
      <dsp:nvSpPr>
        <dsp:cNvPr id="0" name=""/>
        <dsp:cNvSpPr/>
      </dsp:nvSpPr>
      <dsp:spPr>
        <a:xfrm>
          <a:off x="0" y="2971993"/>
          <a:ext cx="1902300" cy="148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Key Takeaways:</a:t>
          </a:r>
        </a:p>
      </dsp:txBody>
      <dsp:txXfrm>
        <a:off x="0" y="2971993"/>
        <a:ext cx="1902300" cy="1484908"/>
      </dsp:txXfrm>
    </dsp:sp>
    <dsp:sp modelId="{BAD81B00-7973-984E-8BCF-D589DC97434A}">
      <dsp:nvSpPr>
        <dsp:cNvPr id="0" name=""/>
        <dsp:cNvSpPr/>
      </dsp:nvSpPr>
      <dsp:spPr>
        <a:xfrm>
          <a:off x="2044972" y="2995195"/>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BERT is ideal for high-performance environments despite its computational cost</a:t>
          </a:r>
        </a:p>
      </dsp:txBody>
      <dsp:txXfrm>
        <a:off x="2044972" y="2995195"/>
        <a:ext cx="7466528" cy="464033"/>
      </dsp:txXfrm>
    </dsp:sp>
    <dsp:sp modelId="{8C567D30-3BAA-8842-AF8F-7E2D24A53F1A}">
      <dsp:nvSpPr>
        <dsp:cNvPr id="0" name=""/>
        <dsp:cNvSpPr/>
      </dsp:nvSpPr>
      <dsp:spPr>
        <a:xfrm>
          <a:off x="1902300" y="3459229"/>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CD31FE-07B5-5441-94F7-758B95354AD4}">
      <dsp:nvSpPr>
        <dsp:cNvPr id="0" name=""/>
        <dsp:cNvSpPr/>
      </dsp:nvSpPr>
      <dsp:spPr>
        <a:xfrm>
          <a:off x="2044972" y="3482430"/>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Logistic Regression is a strong, efficient alternative for businesses with limited resources</a:t>
          </a:r>
        </a:p>
      </dsp:txBody>
      <dsp:txXfrm>
        <a:off x="2044972" y="3482430"/>
        <a:ext cx="7466528" cy="464033"/>
      </dsp:txXfrm>
    </dsp:sp>
    <dsp:sp modelId="{B2D40A81-3DAE-BF46-A6C6-F324760042D5}">
      <dsp:nvSpPr>
        <dsp:cNvPr id="0" name=""/>
        <dsp:cNvSpPr/>
      </dsp:nvSpPr>
      <dsp:spPr>
        <a:xfrm>
          <a:off x="1902300" y="3946464"/>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2B8AD5-D57D-9B42-BD75-A27CC77F1442}">
      <dsp:nvSpPr>
        <dsp:cNvPr id="0" name=""/>
        <dsp:cNvSpPr/>
      </dsp:nvSpPr>
      <dsp:spPr>
        <a:xfrm>
          <a:off x="2044972" y="3969666"/>
          <a:ext cx="7466528" cy="46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Neither model guarantees 100% detection – it is essential to mitigate risk with user training</a:t>
          </a:r>
        </a:p>
      </dsp:txBody>
      <dsp:txXfrm>
        <a:off x="2044972" y="3969666"/>
        <a:ext cx="7466528" cy="464033"/>
      </dsp:txXfrm>
    </dsp:sp>
    <dsp:sp modelId="{B3C5D711-FA4E-4649-88B8-18361AE282FD}">
      <dsp:nvSpPr>
        <dsp:cNvPr id="0" name=""/>
        <dsp:cNvSpPr/>
      </dsp:nvSpPr>
      <dsp:spPr>
        <a:xfrm>
          <a:off x="1902300" y="4433700"/>
          <a:ext cx="76092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8F49F-8369-6145-B721-7606B7227EDF}" type="datetimeFigureOut">
              <a:rPr lang="en-US" smtClean="0"/>
              <a:t>3/2/25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616B7-F80A-5448-9ABC-A3A8ECE777C6}" type="slidenum">
              <a:rPr lang="en-US" smtClean="0"/>
              <a:t>‹#›</a:t>
            </a:fld>
            <a:endParaRPr lang="en-US"/>
          </a:p>
        </p:txBody>
      </p:sp>
    </p:spTree>
    <p:extLst>
      <p:ext uri="{BB962C8B-B14F-4D97-AF65-F5344CB8AC3E}">
        <p14:creationId xmlns:p14="http://schemas.microsoft.com/office/powerpoint/2010/main" val="1147456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confusion matrices for both models. </a:t>
            </a:r>
          </a:p>
          <a:p>
            <a:r>
              <a:rPr lang="en-US" dirty="0"/>
              <a:t>We are looking primarily at the False Negatives and False Positives for each model, as these were the emails that were incorrectly labeled. </a:t>
            </a:r>
          </a:p>
          <a:p>
            <a:r>
              <a:rPr lang="en-US" dirty="0"/>
              <a:t>We can see that the BERT model performed better than the Logistic Regression model in both categories. Notably, the BERT model only incorrectly labeled 25 phishing emails as legitimate, whereas the Logistic Regression model labeled 48 phishing emails as legitimate. This is a problem because in a real-world deployment, these emails would reach the end user and introduce a potential vector of attack. </a:t>
            </a:r>
          </a:p>
          <a:p>
            <a:r>
              <a:rPr lang="en-US" dirty="0"/>
              <a:t>Additionally, looking at the False Positives, we can see that the BERT model incorrectly labeled 22 legitimate emails as phishing emails and the Logistic Regression model incorrectly labeled 26. False positives mean that legitimate emails that should reach the end user will be filtered as spam.</a:t>
            </a:r>
          </a:p>
          <a:p>
            <a:r>
              <a:rPr lang="en-US" dirty="0"/>
              <a:t>This can have direct implications on the end users' ability to perform their duties.</a:t>
            </a:r>
          </a:p>
        </p:txBody>
      </p:sp>
      <p:sp>
        <p:nvSpPr>
          <p:cNvPr id="4" name="Slide Number Placeholder 3"/>
          <p:cNvSpPr>
            <a:spLocks noGrp="1"/>
          </p:cNvSpPr>
          <p:nvPr>
            <p:ph type="sldNum" sz="quarter" idx="5"/>
          </p:nvPr>
        </p:nvSpPr>
        <p:spPr/>
        <p:txBody>
          <a:bodyPr/>
          <a:lstStyle/>
          <a:p>
            <a:fld id="{829616B7-F80A-5448-9ABC-A3A8ECE777C6}" type="slidenum">
              <a:rPr lang="en-US" smtClean="0"/>
              <a:t>7</a:t>
            </a:fld>
            <a:endParaRPr lang="en-US"/>
          </a:p>
        </p:txBody>
      </p:sp>
    </p:spTree>
    <p:extLst>
      <p:ext uri="{BB962C8B-B14F-4D97-AF65-F5344CB8AC3E}">
        <p14:creationId xmlns:p14="http://schemas.microsoft.com/office/powerpoint/2010/main" val="222622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notable challenge of this project was the long and computationally expensive training time of the BERT model. This is important for implementation because businesses need to consider whether they have the necessary resources to support BERT.  </a:t>
            </a:r>
          </a:p>
        </p:txBody>
      </p:sp>
      <p:sp>
        <p:nvSpPr>
          <p:cNvPr id="4" name="Slide Number Placeholder 3"/>
          <p:cNvSpPr>
            <a:spLocks noGrp="1"/>
          </p:cNvSpPr>
          <p:nvPr>
            <p:ph type="sldNum" sz="quarter" idx="5"/>
          </p:nvPr>
        </p:nvSpPr>
        <p:spPr/>
        <p:txBody>
          <a:bodyPr/>
          <a:lstStyle/>
          <a:p>
            <a:fld id="{829616B7-F80A-5448-9ABC-A3A8ECE777C6}" type="slidenum">
              <a:rPr lang="en-US" smtClean="0"/>
              <a:t>8</a:t>
            </a:fld>
            <a:endParaRPr lang="en-US"/>
          </a:p>
        </p:txBody>
      </p:sp>
    </p:spTree>
    <p:extLst>
      <p:ext uri="{BB962C8B-B14F-4D97-AF65-F5344CB8AC3E}">
        <p14:creationId xmlns:p14="http://schemas.microsoft.com/office/powerpoint/2010/main" val="106926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Businesses need to consider 4 key factors when deciding which model they would choose to implement. These factors are:</a:t>
            </a:r>
          </a:p>
          <a:p>
            <a:r>
              <a:rPr lang="en-US" dirty="0"/>
              <a:t>What computational resources available, where the training data will come from, how the model will be maintained, and what staff the business has available to manage and maintain the model. </a:t>
            </a:r>
          </a:p>
        </p:txBody>
      </p:sp>
      <p:sp>
        <p:nvSpPr>
          <p:cNvPr id="4" name="Slide Number Placeholder 3"/>
          <p:cNvSpPr>
            <a:spLocks noGrp="1"/>
          </p:cNvSpPr>
          <p:nvPr>
            <p:ph type="sldNum" sz="quarter" idx="5"/>
          </p:nvPr>
        </p:nvSpPr>
        <p:spPr/>
        <p:txBody>
          <a:bodyPr/>
          <a:lstStyle/>
          <a:p>
            <a:fld id="{829616B7-F80A-5448-9ABC-A3A8ECE777C6}" type="slidenum">
              <a:rPr lang="en-US" smtClean="0"/>
              <a:t>9</a:t>
            </a:fld>
            <a:endParaRPr lang="en-US"/>
          </a:p>
        </p:txBody>
      </p:sp>
    </p:spTree>
    <p:extLst>
      <p:ext uri="{BB962C8B-B14F-4D97-AF65-F5344CB8AC3E}">
        <p14:creationId xmlns:p14="http://schemas.microsoft.com/office/powerpoint/2010/main" val="336324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3/2/25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76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3/2/25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87097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3/2/25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23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3/2/25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179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3/2/25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4173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3/2/25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6491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3/2/25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9872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3/2/25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99154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3/2/25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8550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3/2/25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00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3/2/25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5791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3/2/25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754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hyperlink" Target="https://datadrivenscience.com/building-text-classification-models-using-bert/" TargetMode="External"/><Relationship Id="rId3" Type="http://schemas.openxmlformats.org/officeDocument/2006/relationships/slideLayout" Target="../slideLayouts/slideLayout2.xml"/><Relationship Id="rId7" Type="http://schemas.openxmlformats.org/officeDocument/2006/relationships/hyperlink" Target="https://www.kaggle.com/datasets/subhajournal/phishingemails"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geeksforgeeks.org/understanding-logistic-regression/" TargetMode="External"/><Relationship Id="rId5" Type="http://schemas.openxmlformats.org/officeDocument/2006/relationships/hyperlink" Target="https://www.geeksforgeeks.org/explanation-of-bert-model-nlp/" TargetMode="External"/><Relationship Id="rId4" Type="http://schemas.openxmlformats.org/officeDocument/2006/relationships/hyperlink" Target="https://medium.com/@emreerim_65318/complete-guide-to-building-a-text-classification-model-using-bert-abf27b5cb6a1" TargetMode="Externa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fingerprint in black and white">
            <a:extLst>
              <a:ext uri="{FF2B5EF4-FFF2-40B4-BE49-F238E27FC236}">
                <a16:creationId xmlns:a16="http://schemas.microsoft.com/office/drawing/2014/main" id="{3D6F1A46-D4DF-7BC2-EF58-FD86409DFB64}"/>
              </a:ext>
            </a:extLst>
          </p:cNvPr>
          <p:cNvPicPr>
            <a:picLocks noChangeAspect="1"/>
          </p:cNvPicPr>
          <p:nvPr/>
        </p:nvPicPr>
        <p:blipFill>
          <a:blip r:embed="rId4">
            <a:alphaModFix amt="40000"/>
          </a:blip>
          <a:srcRect t="6756" r="-2" b="8970"/>
          <a:stretch/>
        </p:blipFill>
        <p:spPr>
          <a:xfrm>
            <a:off x="-2" y="-4"/>
            <a:ext cx="12192001" cy="6858001"/>
          </a:xfrm>
          <a:prstGeom prst="rect">
            <a:avLst/>
          </a:prstGeom>
        </p:spPr>
      </p:pic>
      <p:sp>
        <p:nvSpPr>
          <p:cNvPr id="2" name="Title 1"/>
          <p:cNvSpPr>
            <a:spLocks noGrp="1"/>
          </p:cNvSpPr>
          <p:nvPr>
            <p:ph type="ctrTitle"/>
          </p:nvPr>
        </p:nvSpPr>
        <p:spPr>
          <a:xfrm>
            <a:off x="517870" y="978408"/>
            <a:ext cx="5021182" cy="2334248"/>
          </a:xfrm>
        </p:spPr>
        <p:txBody>
          <a:bodyPr anchor="t">
            <a:normAutofit/>
          </a:bodyPr>
          <a:lstStyle/>
          <a:p>
            <a:pPr>
              <a:lnSpc>
                <a:spcPct val="90000"/>
              </a:lnSpc>
            </a:pPr>
            <a:r>
              <a:rPr lang="en-US">
                <a:solidFill>
                  <a:srgbClr val="FFFFFF"/>
                </a:solidFill>
              </a:rPr>
              <a:t>Detecting Phishing Emails</a:t>
            </a:r>
          </a:p>
        </p:txBody>
      </p:sp>
      <p:sp>
        <p:nvSpPr>
          <p:cNvPr id="3" name="Subtitle 2"/>
          <p:cNvSpPr>
            <a:spLocks noGrp="1"/>
          </p:cNvSpPr>
          <p:nvPr>
            <p:ph type="subTitle" idx="1"/>
          </p:nvPr>
        </p:nvSpPr>
        <p:spPr>
          <a:xfrm>
            <a:off x="6652366" y="4017818"/>
            <a:ext cx="5040785" cy="1828799"/>
          </a:xfrm>
        </p:spPr>
        <p:txBody>
          <a:bodyPr vert="horz" lIns="91440" tIns="45720" rIns="91440" bIns="45720" rtlCol="0" anchor="b">
            <a:normAutofit/>
          </a:bodyPr>
          <a:lstStyle/>
          <a:p>
            <a:r>
              <a:rPr lang="en-US">
                <a:solidFill>
                  <a:srgbClr val="FFFFFF"/>
                </a:solidFill>
              </a:rPr>
              <a:t>Lincoln Brown</a:t>
            </a:r>
          </a:p>
          <a:p>
            <a:r>
              <a:rPr lang="en-US">
                <a:solidFill>
                  <a:srgbClr val="FFFFFF"/>
                </a:solidFill>
              </a:rPr>
              <a:t>Project 3 Milestone 3</a:t>
            </a:r>
          </a:p>
          <a:p>
            <a:r>
              <a:rPr lang="en-US">
                <a:solidFill>
                  <a:srgbClr val="FFFFFF"/>
                </a:solidFill>
              </a:rPr>
              <a:t>DSC680-T301</a:t>
            </a:r>
          </a:p>
          <a:p>
            <a:r>
              <a:rPr lang="en-US">
                <a:solidFill>
                  <a:srgbClr val="FFFFFF"/>
                </a:solidFill>
              </a:rPr>
              <a:t>Professor Iranitalab</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extLst>
              <a:ext uri="{FF2B5EF4-FFF2-40B4-BE49-F238E27FC236}">
                <a16:creationId xmlns:a16="http://schemas.microsoft.com/office/drawing/2014/main" id="{1B581D8C-F0A7-25E3-2B1A-BAA5A2466B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245"/>
    </mc:Choice>
    <mc:Fallback xmlns="">
      <p:transition spd="slow" advTm="6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0CAC25-A3DC-99D1-B5E2-12162CD38541}"/>
              </a:ext>
            </a:extLst>
          </p:cNvPr>
          <p:cNvSpPr>
            <a:spLocks noGrp="1"/>
          </p:cNvSpPr>
          <p:nvPr>
            <p:ph type="title"/>
          </p:nvPr>
        </p:nvSpPr>
        <p:spPr>
          <a:xfrm>
            <a:off x="6135624" y="976160"/>
            <a:ext cx="5513832" cy="1463040"/>
          </a:xfrm>
        </p:spPr>
        <p:txBody>
          <a:bodyPr>
            <a:normAutofit/>
          </a:bodyPr>
          <a:lstStyle/>
          <a:p>
            <a:r>
              <a:rPr lang="en-US" sz="4400"/>
              <a:t>Ethical Considerations</a:t>
            </a:r>
          </a:p>
        </p:txBody>
      </p:sp>
      <p:sp>
        <p:nvSpPr>
          <p:cNvPr id="3" name="Content Placeholder 2">
            <a:extLst>
              <a:ext uri="{FF2B5EF4-FFF2-40B4-BE49-F238E27FC236}">
                <a16:creationId xmlns:a16="http://schemas.microsoft.com/office/drawing/2014/main" id="{F48171EA-15A4-D6FE-D1B0-E9CFAB148C4B}"/>
              </a:ext>
            </a:extLst>
          </p:cNvPr>
          <p:cNvSpPr>
            <a:spLocks noGrp="1"/>
          </p:cNvSpPr>
          <p:nvPr>
            <p:ph idx="1"/>
          </p:nvPr>
        </p:nvSpPr>
        <p:spPr>
          <a:xfrm>
            <a:off x="6135624" y="2578608"/>
            <a:ext cx="5513832" cy="3767328"/>
          </a:xfrm>
        </p:spPr>
        <p:txBody>
          <a:bodyPr>
            <a:normAutofit/>
          </a:bodyPr>
          <a:lstStyle/>
          <a:p>
            <a:r>
              <a:rPr lang="en-US" sz="1800"/>
              <a:t>This project had limited ethical implications. The dataset used is publicly available and licensed under the GNU Lesser Public License 3.0. The dataset did not contain any private email addresses or metadata information from the emails. Implementing phishing email detection models in business environments can introduce privacy concerns that need to be properly addressed to avoid any potential leaks of Personally Identifiable Information (PII). </a:t>
            </a:r>
          </a:p>
        </p:txBody>
      </p:sp>
      <p:pic>
        <p:nvPicPr>
          <p:cNvPr id="7" name="Graphic 6" descr="Scales of Justice">
            <a:extLst>
              <a:ext uri="{FF2B5EF4-FFF2-40B4-BE49-F238E27FC236}">
                <a16:creationId xmlns:a16="http://schemas.microsoft.com/office/drawing/2014/main" id="{C3923055-09E5-CFC1-3E78-AD958F02E0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867" y="947138"/>
            <a:ext cx="4959823" cy="4959823"/>
          </a:xfrm>
          <a:prstGeom prst="rect">
            <a:avLst/>
          </a:prstGeom>
        </p:spPr>
      </p:pic>
      <p:sp>
        <p:nvSpPr>
          <p:cNvPr id="12" name="Freeform: Shape 11">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562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Audio 7">
            <a:extLst>
              <a:ext uri="{FF2B5EF4-FFF2-40B4-BE49-F238E27FC236}">
                <a16:creationId xmlns:a16="http://schemas.microsoft.com/office/drawing/2014/main" id="{422EF480-804E-3BB6-22B3-B68D0A1299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46109438"/>
      </p:ext>
    </p:extLst>
  </p:cSld>
  <p:clrMapOvr>
    <a:masterClrMapping/>
  </p:clrMapOvr>
  <mc:AlternateContent xmlns:mc="http://schemas.openxmlformats.org/markup-compatibility/2006" xmlns:p14="http://schemas.microsoft.com/office/powerpoint/2010/main">
    <mc:Choice Requires="p14">
      <p:transition spd="slow" p14:dur="2000" advTm="30406"/>
    </mc:Choice>
    <mc:Fallback xmlns="">
      <p:transition spd="slow" advTm="30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6C1F31-B323-6D32-254D-BEA324DBFA74}"/>
              </a:ext>
            </a:extLst>
          </p:cNvPr>
          <p:cNvSpPr>
            <a:spLocks noGrp="1"/>
          </p:cNvSpPr>
          <p:nvPr>
            <p:ph type="title"/>
          </p:nvPr>
        </p:nvSpPr>
        <p:spPr>
          <a:xfrm>
            <a:off x="517868" y="976160"/>
            <a:ext cx="8686800" cy="1463040"/>
          </a:xfrm>
        </p:spPr>
        <p:txBody>
          <a:bodyPr>
            <a:normAutofit/>
          </a:bodyPr>
          <a:lstStyle/>
          <a:p>
            <a:r>
              <a:rPr lang="en-US" sz="4400"/>
              <a:t>Conclusion</a:t>
            </a:r>
          </a:p>
        </p:txBody>
      </p:sp>
      <p:graphicFrame>
        <p:nvGraphicFramePr>
          <p:cNvPr id="15" name="Content Placeholder 2">
            <a:extLst>
              <a:ext uri="{FF2B5EF4-FFF2-40B4-BE49-F238E27FC236}">
                <a16:creationId xmlns:a16="http://schemas.microsoft.com/office/drawing/2014/main" id="{65DBA38C-255D-0952-013C-A8FCB7DBB4A3}"/>
              </a:ext>
            </a:extLst>
          </p:cNvPr>
          <p:cNvGraphicFramePr>
            <a:graphicFrameLocks noGrp="1"/>
          </p:cNvGraphicFramePr>
          <p:nvPr>
            <p:ph idx="1"/>
            <p:extLst>
              <p:ext uri="{D42A27DB-BD31-4B8C-83A1-F6EECF244321}">
                <p14:modId xmlns:p14="http://schemas.microsoft.com/office/powerpoint/2010/main" val="1790880070"/>
              </p:ext>
            </p:extLst>
          </p:nvPr>
        </p:nvGraphicFramePr>
        <p:xfrm>
          <a:off x="517869" y="1886857"/>
          <a:ext cx="9511501" cy="4459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ectangle 12">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535FF448-9313-AFB7-E39A-49F1798F8A4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4193812"/>
      </p:ext>
    </p:extLst>
  </p:cSld>
  <p:clrMapOvr>
    <a:masterClrMapping/>
  </p:clrMapOvr>
  <mc:AlternateContent xmlns:mc="http://schemas.openxmlformats.org/markup-compatibility/2006" xmlns:p14="http://schemas.microsoft.com/office/powerpoint/2010/main">
    <mc:Choice Requires="p14">
      <p:transition spd="slow" p14:dur="2000" advTm="63678"/>
    </mc:Choice>
    <mc:Fallback xmlns="">
      <p:transition spd="slow" advTm="63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C89E4F-A105-33B2-75E6-1B109070FA47}"/>
              </a:ext>
            </a:extLst>
          </p:cNvPr>
          <p:cNvSpPr>
            <a:spLocks noGrp="1"/>
          </p:cNvSpPr>
          <p:nvPr>
            <p:ph type="title"/>
          </p:nvPr>
        </p:nvSpPr>
        <p:spPr>
          <a:xfrm>
            <a:off x="517868" y="976160"/>
            <a:ext cx="8686800" cy="1463040"/>
          </a:xfrm>
        </p:spPr>
        <p:txBody>
          <a:bodyPr>
            <a:normAutofit/>
          </a:bodyPr>
          <a:lstStyle/>
          <a:p>
            <a:r>
              <a:rPr lang="en-US" sz="4400"/>
              <a:t>Questions</a:t>
            </a:r>
          </a:p>
        </p:txBody>
      </p:sp>
      <p:sp>
        <p:nvSpPr>
          <p:cNvPr id="3" name="Content Placeholder 2">
            <a:extLst>
              <a:ext uri="{FF2B5EF4-FFF2-40B4-BE49-F238E27FC236}">
                <a16:creationId xmlns:a16="http://schemas.microsoft.com/office/drawing/2014/main" id="{0416FE99-6A1F-70C9-1DB2-35534695B62D}"/>
              </a:ext>
            </a:extLst>
          </p:cNvPr>
          <p:cNvSpPr>
            <a:spLocks noGrp="1"/>
          </p:cNvSpPr>
          <p:nvPr>
            <p:ph idx="1"/>
          </p:nvPr>
        </p:nvSpPr>
        <p:spPr>
          <a:xfrm>
            <a:off x="517870" y="1741714"/>
            <a:ext cx="11156262" cy="4604222"/>
          </a:xfrm>
        </p:spPr>
        <p:txBody>
          <a:bodyPr>
            <a:normAutofit fontScale="85000" lnSpcReduction="20000"/>
          </a:bodyPr>
          <a:lstStyle/>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How does the BERT model compare to Logistic Regression in terms of accuracy and performance?</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BERT model performs better than Logistic Regression in terms of accuracy, achieving a score of 98.57% vs Logistic Regression’s score of 97.75%. However, BERT comes at a higher computational cost.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What is the primary difference between the Logistic Regression and the BERT models, why did you use both? </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Logistic Regression is a simpler, linear model that uses word-frequencies, while BERT is a transformer-based model that understands contextual word meanings. Both models were used to evaluate the trade-off between simplicity and accuracy.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What specific features from the email data did you use to train the model?</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The models used tokenized words from the email message body as the train feature.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How does the model handle new phishing techniques that it has never seen before?</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Both models may struggle to perform on new, unseen phishing messages. However, retraining the models may provide improved performance on new techniques.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Can the model be integrated into existing email systems? If so, how?</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Integration would be possible by adding either model </a:t>
            </a:r>
            <a:r>
              <a:rPr lang="en-US" sz="1300" dirty="0">
                <a:latin typeface="Times New Roman" panose="02020603050405020304" pitchFamily="18" charset="0"/>
                <a:ea typeface="Aptos" panose="020B0004020202020204" pitchFamily="34" charset="0"/>
                <a:cs typeface="Times New Roman" panose="02020603050405020304" pitchFamily="18" charset="0"/>
              </a:rPr>
              <a:t>to the email filtering pipeline, where it can scan the emails and predict the email is phishing or legitimate.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How does the model balance false positives and false negatives? Are there trade-offs in these rates?</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The model aims to reduce both false positives and negatives, but there is an inherent trade off in reducing one rate over the other. Prioritizing false negatives means that more legitimate emails could be classified as phishing, and prioritizing false positives means that more phishing emails could be classified as legitimate.</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What challenges did you encounter while working with this dataset?</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The biggest challenge encountered with working with this dataset was the amount of time it took to train the BERT model.</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How do the models handle variations in the language used in phishing emails, such as slang or different writing styles?</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BERT is better at handling variations in the language used, whereas Logistic Regression may struggle unless the dataset contains diverse examples of the patterns used.</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Can this model be deployed for real-time phishing detection?</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effectLst/>
                <a:latin typeface="Times New Roman" panose="02020603050405020304" pitchFamily="18" charset="0"/>
                <a:ea typeface="Aptos" panose="020B0004020202020204" pitchFamily="34" charset="0"/>
                <a:cs typeface="Times New Roman" panose="02020603050405020304" pitchFamily="18" charset="0"/>
              </a:rPr>
              <a:t>Due to the changing nature of phishing emails, I would not recommend deploying either model into a production system without retraining the models on a current dataset.</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buFont typeface="+mj-lt"/>
              <a:buAutoNum type="arabicPeriod"/>
            </a:pPr>
            <a:r>
              <a:rPr lang="en-US" sz="1300" dirty="0">
                <a:effectLst/>
                <a:latin typeface="Times New Roman" panose="02020603050405020304" pitchFamily="18" charset="0"/>
                <a:ea typeface="Aptos" panose="020B0004020202020204" pitchFamily="34" charset="0"/>
                <a:cs typeface="Times New Roman" panose="02020603050405020304" pitchFamily="18" charset="0"/>
              </a:rPr>
              <a:t>How could the performance of these models be improved?</a:t>
            </a:r>
            <a:br>
              <a:rPr lang="en-US" sz="1300" dirty="0">
                <a:effectLst/>
                <a:latin typeface="Times New Roman" panose="02020603050405020304" pitchFamily="18" charset="0"/>
                <a:ea typeface="Aptos" panose="020B0004020202020204" pitchFamily="34" charset="0"/>
                <a:cs typeface="Times New Roman" panose="02020603050405020304" pitchFamily="18" charset="0"/>
              </a:rPr>
            </a:br>
            <a:r>
              <a:rPr lang="en-US" sz="1300" dirty="0">
                <a:latin typeface="Times New Roman" panose="02020603050405020304" pitchFamily="18" charset="0"/>
                <a:ea typeface="Aptos" panose="020B0004020202020204" pitchFamily="34" charset="0"/>
                <a:cs typeface="Times New Roman" panose="02020603050405020304" pitchFamily="18" charset="0"/>
              </a:rPr>
              <a:t>Incorporating more features from an email, such as the presence of external URLs, sender email information, header information, etc. would give the model more features to train on and would likely improve performance. </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endParaRPr lang="en-US" sz="1300" dirty="0"/>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extLst>
              <a:ext uri="{FF2B5EF4-FFF2-40B4-BE49-F238E27FC236}">
                <a16:creationId xmlns:a16="http://schemas.microsoft.com/office/drawing/2014/main" id="{60569C9A-18B0-2830-E46F-2738A99136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3631821"/>
      </p:ext>
    </p:extLst>
  </p:cSld>
  <p:clrMapOvr>
    <a:masterClrMapping/>
  </p:clrMapOvr>
  <mc:AlternateContent xmlns:mc="http://schemas.openxmlformats.org/markup-compatibility/2006" xmlns:p14="http://schemas.microsoft.com/office/powerpoint/2010/main">
    <mc:Choice Requires="p14">
      <p:transition spd="slow" p14:dur="2000" advTm="185523"/>
    </mc:Choice>
    <mc:Fallback xmlns="">
      <p:transition spd="slow" advTm="185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C91D93-014B-66D5-D263-730212C94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2006C7-74CA-7070-BE1D-7E5599C6C838}"/>
              </a:ext>
            </a:extLst>
          </p:cNvPr>
          <p:cNvSpPr>
            <a:spLocks noGrp="1"/>
          </p:cNvSpPr>
          <p:nvPr>
            <p:ph type="title"/>
          </p:nvPr>
        </p:nvSpPr>
        <p:spPr>
          <a:xfrm>
            <a:off x="517868" y="976160"/>
            <a:ext cx="8686800" cy="1463040"/>
          </a:xfrm>
        </p:spPr>
        <p:txBody>
          <a:bodyPr>
            <a:normAutofit/>
          </a:bodyPr>
          <a:lstStyle/>
          <a:p>
            <a:r>
              <a:rPr lang="en-US" sz="4400" dirty="0"/>
              <a:t>References</a:t>
            </a:r>
          </a:p>
        </p:txBody>
      </p:sp>
      <p:sp>
        <p:nvSpPr>
          <p:cNvPr id="3" name="Content Placeholder 2">
            <a:extLst>
              <a:ext uri="{FF2B5EF4-FFF2-40B4-BE49-F238E27FC236}">
                <a16:creationId xmlns:a16="http://schemas.microsoft.com/office/drawing/2014/main" id="{DA619A2C-C99C-91E2-0DA9-B26901E2B36C}"/>
              </a:ext>
            </a:extLst>
          </p:cNvPr>
          <p:cNvSpPr>
            <a:spLocks noGrp="1"/>
          </p:cNvSpPr>
          <p:nvPr>
            <p:ph idx="1"/>
          </p:nvPr>
        </p:nvSpPr>
        <p:spPr>
          <a:xfrm>
            <a:off x="517870" y="2578608"/>
            <a:ext cx="8686800" cy="3767328"/>
          </a:xfrm>
        </p:spPr>
        <p:txBody>
          <a:bodyPr>
            <a:normAutofit/>
          </a:bodyPr>
          <a:lstStyle/>
          <a:p>
            <a:pPr marL="457200" marR="0" indent="-457200">
              <a:lnSpc>
                <a:spcPct val="100000"/>
              </a:lnSpc>
            </a:pPr>
            <a:r>
              <a:rPr lang="en-US" sz="1500">
                <a:effectLst/>
                <a:latin typeface="Times New Roman" panose="02020603050405020304" pitchFamily="18" charset="0"/>
                <a:ea typeface="Times New Roman" panose="02020603050405020304" pitchFamily="18" charset="0"/>
              </a:rPr>
              <a:t>Albon, C. (2018). </a:t>
            </a:r>
            <a:r>
              <a:rPr lang="en-US" sz="1500" i="1">
                <a:effectLst/>
                <a:latin typeface="Times New Roman" panose="02020603050405020304" pitchFamily="18" charset="0"/>
                <a:ea typeface="Times New Roman" panose="02020603050405020304" pitchFamily="18" charset="0"/>
              </a:rPr>
              <a:t>Machine Learning with Python Cookbook: Practical Solutions from Preprocessing to Deep Learning</a:t>
            </a:r>
            <a:r>
              <a:rPr lang="en-US" sz="1500">
                <a:effectLst/>
                <a:latin typeface="Times New Roman" panose="02020603050405020304" pitchFamily="18" charset="0"/>
                <a:ea typeface="Times New Roman" panose="02020603050405020304" pitchFamily="18" charset="0"/>
              </a:rPr>
              <a:t>.</a:t>
            </a:r>
          </a:p>
          <a:p>
            <a:pPr marL="457200" marR="0" indent="-457200">
              <a:lnSpc>
                <a:spcPct val="100000"/>
              </a:lnSpc>
            </a:pPr>
            <a:r>
              <a:rPr lang="en-US" sz="1500">
                <a:effectLst/>
                <a:latin typeface="Times New Roman" panose="02020603050405020304" pitchFamily="18" charset="0"/>
                <a:ea typeface="Times New Roman" panose="02020603050405020304" pitchFamily="18" charset="0"/>
              </a:rPr>
              <a:t>Erim, E. (2024, March 26). Complete guide to building a text classification model using BERT. </a:t>
            </a:r>
            <a:r>
              <a:rPr lang="en-US" sz="1500" i="1">
                <a:effectLst/>
                <a:latin typeface="Times New Roman" panose="02020603050405020304" pitchFamily="18" charset="0"/>
                <a:ea typeface="Times New Roman" panose="02020603050405020304" pitchFamily="18" charset="0"/>
              </a:rPr>
              <a:t>Medium</a:t>
            </a:r>
            <a:r>
              <a:rPr lang="en-US" sz="1500">
                <a:effectLst/>
                <a:latin typeface="Times New Roman" panose="02020603050405020304" pitchFamily="18" charset="0"/>
                <a:ea typeface="Times New Roman" panose="02020603050405020304" pitchFamily="18" charset="0"/>
              </a:rPr>
              <a:t>. </a:t>
            </a:r>
            <a:r>
              <a:rPr lang="en-US" sz="1500" u="sng">
                <a:effectLst/>
                <a:latin typeface="Times New Roman" panose="02020603050405020304" pitchFamily="18" charset="0"/>
                <a:ea typeface="Times New Roman" panose="02020603050405020304" pitchFamily="18" charset="0"/>
                <a:hlinkClick r:id="rId4"/>
              </a:rPr>
              <a:t>https://medium.com/@emreerim_65318/complete-guide-to-building-a-text-classification-model-using-bert-abf27b5cb6a1</a:t>
            </a:r>
            <a:endParaRPr lang="en-US" sz="1500">
              <a:effectLst/>
              <a:latin typeface="Times New Roman" panose="02020603050405020304" pitchFamily="18" charset="0"/>
              <a:ea typeface="Times New Roman" panose="02020603050405020304" pitchFamily="18" charset="0"/>
            </a:endParaRPr>
          </a:p>
          <a:p>
            <a:pPr marL="457200" marR="0" indent="-457200">
              <a:lnSpc>
                <a:spcPct val="100000"/>
              </a:lnSpc>
            </a:pPr>
            <a:r>
              <a:rPr lang="en-US" sz="1500">
                <a:effectLst/>
                <a:latin typeface="Times New Roman" panose="02020603050405020304" pitchFamily="18" charset="0"/>
                <a:ea typeface="Times New Roman" panose="02020603050405020304" pitchFamily="18" charset="0"/>
              </a:rPr>
              <a:t>GeeksforGeeks. (2024, December 10). </a:t>
            </a:r>
            <a:r>
              <a:rPr lang="en-US" sz="1500" i="1">
                <a:effectLst/>
                <a:latin typeface="Times New Roman" panose="02020603050405020304" pitchFamily="18" charset="0"/>
                <a:ea typeface="Times New Roman" panose="02020603050405020304" pitchFamily="18" charset="0"/>
              </a:rPr>
              <a:t>BERT Model NLP</a:t>
            </a:r>
            <a:r>
              <a:rPr lang="en-US" sz="1500">
                <a:effectLst/>
                <a:latin typeface="Times New Roman" panose="02020603050405020304" pitchFamily="18" charset="0"/>
                <a:ea typeface="Times New Roman" panose="02020603050405020304" pitchFamily="18" charset="0"/>
              </a:rPr>
              <a:t>. GeeksforGeeks. </a:t>
            </a:r>
            <a:r>
              <a:rPr lang="en-US" sz="1500" u="sng">
                <a:effectLst/>
                <a:latin typeface="Times New Roman" panose="02020603050405020304" pitchFamily="18" charset="0"/>
                <a:ea typeface="Times New Roman" panose="02020603050405020304" pitchFamily="18" charset="0"/>
                <a:hlinkClick r:id="rId5"/>
              </a:rPr>
              <a:t>https://www.geeksforgeeks.org/explanation-of-bert-model-nlp/</a:t>
            </a:r>
            <a:endParaRPr lang="en-US" sz="1500">
              <a:effectLst/>
              <a:latin typeface="Times New Roman" panose="02020603050405020304" pitchFamily="18" charset="0"/>
              <a:ea typeface="Times New Roman" panose="02020603050405020304" pitchFamily="18" charset="0"/>
            </a:endParaRPr>
          </a:p>
          <a:p>
            <a:pPr marL="457200" marR="0" indent="-457200">
              <a:lnSpc>
                <a:spcPct val="100000"/>
              </a:lnSpc>
            </a:pPr>
            <a:r>
              <a:rPr lang="en-US" sz="1500">
                <a:effectLst/>
                <a:latin typeface="Times New Roman" panose="02020603050405020304" pitchFamily="18" charset="0"/>
                <a:ea typeface="Times New Roman" panose="02020603050405020304" pitchFamily="18" charset="0"/>
              </a:rPr>
              <a:t>GeeksforGeeks. (2025, February 3). </a:t>
            </a:r>
            <a:r>
              <a:rPr lang="en-US" sz="1500" i="1">
                <a:effectLst/>
                <a:latin typeface="Times New Roman" panose="02020603050405020304" pitchFamily="18" charset="0"/>
                <a:ea typeface="Times New Roman" panose="02020603050405020304" pitchFamily="18" charset="0"/>
              </a:rPr>
              <a:t>Logistic regression in machine learning</a:t>
            </a:r>
            <a:r>
              <a:rPr lang="en-US" sz="1500">
                <a:effectLst/>
                <a:latin typeface="Times New Roman" panose="02020603050405020304" pitchFamily="18" charset="0"/>
                <a:ea typeface="Times New Roman" panose="02020603050405020304" pitchFamily="18" charset="0"/>
              </a:rPr>
              <a:t>. GeeksforGeeks. </a:t>
            </a:r>
            <a:r>
              <a:rPr lang="en-US" sz="1500" u="sng">
                <a:effectLst/>
                <a:latin typeface="Times New Roman" panose="02020603050405020304" pitchFamily="18" charset="0"/>
                <a:ea typeface="Times New Roman" panose="02020603050405020304" pitchFamily="18" charset="0"/>
                <a:hlinkClick r:id="rId6"/>
              </a:rPr>
              <a:t>https://www.geeksforgeeks.org/understanding-logistic-regression/</a:t>
            </a:r>
            <a:endParaRPr lang="en-US" sz="1500">
              <a:effectLst/>
              <a:latin typeface="Times New Roman" panose="02020603050405020304" pitchFamily="18" charset="0"/>
              <a:ea typeface="Times New Roman" panose="02020603050405020304" pitchFamily="18" charset="0"/>
            </a:endParaRPr>
          </a:p>
          <a:p>
            <a:pPr marL="457200" marR="0" indent="-457200">
              <a:lnSpc>
                <a:spcPct val="100000"/>
              </a:lnSpc>
            </a:pPr>
            <a:r>
              <a:rPr lang="en-US" sz="1500" i="1">
                <a:effectLst/>
                <a:latin typeface="Times New Roman" panose="02020603050405020304" pitchFamily="18" charset="0"/>
                <a:ea typeface="Times New Roman" panose="02020603050405020304" pitchFamily="18" charset="0"/>
              </a:rPr>
              <a:t>Phishing email Detection</a:t>
            </a:r>
            <a:r>
              <a:rPr lang="en-US" sz="1500">
                <a:effectLst/>
                <a:latin typeface="Times New Roman" panose="02020603050405020304" pitchFamily="18" charset="0"/>
                <a:ea typeface="Times New Roman" panose="02020603050405020304" pitchFamily="18" charset="0"/>
              </a:rPr>
              <a:t>. (n.d.). </a:t>
            </a:r>
            <a:r>
              <a:rPr lang="en-US" sz="1500" u="sng">
                <a:effectLst/>
                <a:latin typeface="Times New Roman" panose="02020603050405020304" pitchFamily="18" charset="0"/>
                <a:ea typeface="Times New Roman" panose="02020603050405020304" pitchFamily="18" charset="0"/>
                <a:hlinkClick r:id="rId7"/>
              </a:rPr>
              <a:t>https://www.kaggle.com/datasets/subhajournal/phishingemails</a:t>
            </a:r>
            <a:endParaRPr lang="en-US" sz="1500">
              <a:effectLst/>
              <a:latin typeface="Times New Roman" panose="02020603050405020304" pitchFamily="18" charset="0"/>
              <a:ea typeface="Times New Roman" panose="02020603050405020304" pitchFamily="18" charset="0"/>
            </a:endParaRPr>
          </a:p>
          <a:p>
            <a:pPr marL="0" marR="0">
              <a:lnSpc>
                <a:spcPct val="100000"/>
              </a:lnSpc>
            </a:pPr>
            <a:r>
              <a:rPr lang="en-US" sz="1500">
                <a:effectLst/>
                <a:latin typeface="Times New Roman" panose="02020603050405020304" pitchFamily="18" charset="0"/>
                <a:ea typeface="Times New Roman" panose="02020603050405020304" pitchFamily="18" charset="0"/>
              </a:rPr>
              <a:t>Science, D. (2023, July 5). </a:t>
            </a:r>
            <a:r>
              <a:rPr lang="en-US" sz="1500" i="1">
                <a:effectLst/>
                <a:latin typeface="Times New Roman" panose="02020603050405020304" pitchFamily="18" charset="0"/>
                <a:ea typeface="Times New Roman" panose="02020603050405020304" pitchFamily="18" charset="0"/>
              </a:rPr>
              <a:t>Building text classification models using BERT</a:t>
            </a:r>
            <a:r>
              <a:rPr lang="en-US" sz="1500">
                <a:effectLst/>
                <a:latin typeface="Times New Roman" panose="02020603050405020304" pitchFamily="18" charset="0"/>
                <a:ea typeface="Times New Roman" panose="02020603050405020304" pitchFamily="18" charset="0"/>
              </a:rPr>
              <a:t>. Data-Driven Science. </a:t>
            </a:r>
            <a:r>
              <a:rPr lang="en-US" sz="1500" u="sng">
                <a:effectLst/>
                <a:latin typeface="Times New Roman" panose="02020603050405020304" pitchFamily="18" charset="0"/>
                <a:ea typeface="Times New Roman" panose="02020603050405020304" pitchFamily="18" charset="0"/>
                <a:hlinkClick r:id="rId8"/>
              </a:rPr>
              <a:t>https://datadrivenscience.com/building-text-classification-models-using-bert/</a:t>
            </a:r>
            <a:endParaRPr lang="en-US" sz="1500">
              <a:effectLst/>
              <a:latin typeface="Times New Roman" panose="02020603050405020304" pitchFamily="18" charset="0"/>
              <a:ea typeface="Times New Roman" panose="02020603050405020304" pitchFamily="18" charset="0"/>
            </a:endParaRPr>
          </a:p>
          <a:p>
            <a:pPr>
              <a:lnSpc>
                <a:spcPct val="100000"/>
              </a:lnSpc>
            </a:pPr>
            <a:endParaRPr lang="en-US" sz="1500"/>
          </a:p>
        </p:txBody>
      </p:sp>
      <p:sp>
        <p:nvSpPr>
          <p:cNvPr id="10" name="Rectangle 9">
            <a:extLst>
              <a:ext uri="{FF2B5EF4-FFF2-40B4-BE49-F238E27FC236}">
                <a16:creationId xmlns:a16="http://schemas.microsoft.com/office/drawing/2014/main" id="{9568B8C9-6702-8441-0D92-220DE92C8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extLst>
              <a:ext uri="{FF2B5EF4-FFF2-40B4-BE49-F238E27FC236}">
                <a16:creationId xmlns:a16="http://schemas.microsoft.com/office/drawing/2014/main" id="{AC4E95EF-C488-0756-32F8-FA54D860C1D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5845998"/>
      </p:ext>
    </p:extLst>
  </p:cSld>
  <p:clrMapOvr>
    <a:masterClrMapping/>
  </p:clrMapOvr>
  <mc:AlternateContent xmlns:mc="http://schemas.openxmlformats.org/markup-compatibility/2006" xmlns:p14="http://schemas.microsoft.com/office/powerpoint/2010/main">
    <mc:Choice Requires="p14">
      <p:transition spd="slow" p14:dur="2000" advTm="6126"/>
    </mc:Choice>
    <mc:Fallback xmlns="">
      <p:transition spd="slow" advTm="6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6F7D89-B194-2CBB-4D0A-3FC5C5711A89}"/>
              </a:ext>
            </a:extLst>
          </p:cNvPr>
          <p:cNvSpPr>
            <a:spLocks noGrp="1"/>
          </p:cNvSpPr>
          <p:nvPr>
            <p:ph type="title"/>
          </p:nvPr>
        </p:nvSpPr>
        <p:spPr>
          <a:xfrm>
            <a:off x="521208" y="976160"/>
            <a:ext cx="6267414" cy="1463040"/>
          </a:xfrm>
        </p:spPr>
        <p:txBody>
          <a:bodyPr>
            <a:normAutofit/>
          </a:bodyPr>
          <a:lstStyle/>
          <a:p>
            <a:r>
              <a:rPr lang="en-US" sz="4400"/>
              <a:t>Background</a:t>
            </a:r>
          </a:p>
        </p:txBody>
      </p:sp>
      <p:sp>
        <p:nvSpPr>
          <p:cNvPr id="3" name="Content Placeholder 2">
            <a:extLst>
              <a:ext uri="{FF2B5EF4-FFF2-40B4-BE49-F238E27FC236}">
                <a16:creationId xmlns:a16="http://schemas.microsoft.com/office/drawing/2014/main" id="{C45ACD8E-709B-0144-BE50-CDB93AD56B48}"/>
              </a:ext>
            </a:extLst>
          </p:cNvPr>
          <p:cNvSpPr>
            <a:spLocks noGrp="1"/>
          </p:cNvSpPr>
          <p:nvPr>
            <p:ph idx="1"/>
          </p:nvPr>
        </p:nvSpPr>
        <p:spPr>
          <a:xfrm>
            <a:off x="521208" y="2578608"/>
            <a:ext cx="6267414" cy="3767328"/>
          </a:xfrm>
        </p:spPr>
        <p:txBody>
          <a:bodyPr vert="horz" lIns="91440" tIns="45720" rIns="91440" bIns="45720" rtlCol="0">
            <a:normAutofit/>
          </a:bodyPr>
          <a:lstStyle/>
          <a:p>
            <a:r>
              <a:rPr lang="en-US" sz="1800"/>
              <a:t>The Problem:</a:t>
            </a:r>
          </a:p>
          <a:p>
            <a:r>
              <a:rPr lang="en-US" sz="1800"/>
              <a:t>Phishing emails are a major cybersecurity threat for both users and organizations that can result in financial losses, data breaches, and compromised systems. </a:t>
            </a:r>
          </a:p>
          <a:p>
            <a:r>
              <a:rPr lang="en-US" sz="1800"/>
              <a:t>The Opportunity:</a:t>
            </a:r>
          </a:p>
          <a:p>
            <a:r>
              <a:rPr lang="en-US" sz="1800"/>
              <a:t>Utilizing machine learning models to identify phishing emails, organizations can prevent these emails from reaching the end user, thereby reducing the security risk. </a:t>
            </a:r>
          </a:p>
        </p:txBody>
      </p:sp>
      <p:sp>
        <p:nvSpPr>
          <p:cNvPr id="15" name="Freeform: Shape 11">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descr="Envelope">
            <a:extLst>
              <a:ext uri="{FF2B5EF4-FFF2-40B4-BE49-F238E27FC236}">
                <a16:creationId xmlns:a16="http://schemas.microsoft.com/office/drawing/2014/main" id="{8CB37ADF-C9F7-2497-E94A-A7DC176465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6492" y="976160"/>
            <a:ext cx="4364590" cy="4364590"/>
          </a:xfrm>
          <a:prstGeom prst="rect">
            <a:avLst/>
          </a:prstGeom>
        </p:spPr>
      </p:pic>
      <p:pic>
        <p:nvPicPr>
          <p:cNvPr id="17" name="Audio 16">
            <a:extLst>
              <a:ext uri="{FF2B5EF4-FFF2-40B4-BE49-F238E27FC236}">
                <a16:creationId xmlns:a16="http://schemas.microsoft.com/office/drawing/2014/main" id="{79BD37E6-EFDD-CDDB-F23F-E3AB651164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6595434"/>
      </p:ext>
    </p:extLst>
  </p:cSld>
  <p:clrMapOvr>
    <a:masterClrMapping/>
  </p:clrMapOvr>
  <mc:AlternateContent xmlns:mc="http://schemas.openxmlformats.org/markup-compatibility/2006" xmlns:p14="http://schemas.microsoft.com/office/powerpoint/2010/main">
    <mc:Choice Requires="p14">
      <p:transition spd="slow" p14:dur="2000" advTm="24750"/>
    </mc:Choice>
    <mc:Fallback xmlns="">
      <p:transition spd="slow" advTm="24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3AC883F-69DD-D349-B469-8CDE2139F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FD071E-5DE8-7A70-5AEC-99514DE29AE7}"/>
              </a:ext>
            </a:extLst>
          </p:cNvPr>
          <p:cNvSpPr>
            <a:spLocks noGrp="1"/>
          </p:cNvSpPr>
          <p:nvPr>
            <p:ph type="title"/>
          </p:nvPr>
        </p:nvSpPr>
        <p:spPr>
          <a:xfrm>
            <a:off x="521208" y="978409"/>
            <a:ext cx="4032504" cy="2121408"/>
          </a:xfrm>
        </p:spPr>
        <p:txBody>
          <a:bodyPr>
            <a:normAutofit/>
          </a:bodyPr>
          <a:lstStyle/>
          <a:p>
            <a:r>
              <a:rPr lang="en-US" sz="4000" dirty="0"/>
              <a:t>Dataset</a:t>
            </a:r>
          </a:p>
        </p:txBody>
      </p:sp>
      <p:sp>
        <p:nvSpPr>
          <p:cNvPr id="3" name="Content Placeholder 2">
            <a:extLst>
              <a:ext uri="{FF2B5EF4-FFF2-40B4-BE49-F238E27FC236}">
                <a16:creationId xmlns:a16="http://schemas.microsoft.com/office/drawing/2014/main" id="{D11C6965-6401-5A80-620B-EFE12B097B9F}"/>
              </a:ext>
            </a:extLst>
          </p:cNvPr>
          <p:cNvSpPr>
            <a:spLocks noGrp="1"/>
          </p:cNvSpPr>
          <p:nvPr>
            <p:ph idx="1"/>
          </p:nvPr>
        </p:nvSpPr>
        <p:spPr>
          <a:xfrm>
            <a:off x="5074920" y="1033272"/>
            <a:ext cx="6592824" cy="5312731"/>
          </a:xfrm>
        </p:spPr>
        <p:txBody>
          <a:bodyPr>
            <a:normAutofit/>
          </a:bodyPr>
          <a:lstStyle/>
          <a:p>
            <a:r>
              <a:rPr lang="en-US" dirty="0">
                <a:effectLst/>
                <a:ea typeface="Aptos" panose="020B0004020202020204" pitchFamily="34" charset="0"/>
              </a:rPr>
              <a:t>The dataset used in this project is the Phishing Email Detection found on Kaggle, uploaded by user Cyber Cop. This dataset contains two features: Email Text and Email Type. The email text feature contains the body of the email, and the email type is the associated classification label phishing or safe.</a:t>
            </a:r>
            <a:r>
              <a:rPr lang="en-US" dirty="0">
                <a:effectLst/>
              </a:rPr>
              <a:t> </a:t>
            </a:r>
            <a:endParaRPr lang="en-US" dirty="0"/>
          </a:p>
        </p:txBody>
      </p:sp>
      <p:sp>
        <p:nvSpPr>
          <p:cNvPr id="22" name="Rectangle 21">
            <a:extLst>
              <a:ext uri="{FF2B5EF4-FFF2-40B4-BE49-F238E27FC236}">
                <a16:creationId xmlns:a16="http://schemas.microsoft.com/office/drawing/2014/main" id="{5B0749EA-BE79-9EB1-B769-385489D43E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03336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Programmer">
            <a:extLst>
              <a:ext uri="{FF2B5EF4-FFF2-40B4-BE49-F238E27FC236}">
                <a16:creationId xmlns:a16="http://schemas.microsoft.com/office/drawing/2014/main" id="{5FB8E85F-A65B-70A2-86EA-F76777394C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869" y="3511363"/>
            <a:ext cx="2834640" cy="2834640"/>
          </a:xfrm>
          <a:prstGeom prst="rect">
            <a:avLst/>
          </a:prstGeom>
        </p:spPr>
      </p:pic>
      <p:pic>
        <p:nvPicPr>
          <p:cNvPr id="15" name="Audio 14">
            <a:extLst>
              <a:ext uri="{FF2B5EF4-FFF2-40B4-BE49-F238E27FC236}">
                <a16:creationId xmlns:a16="http://schemas.microsoft.com/office/drawing/2014/main" id="{5B0C2733-5B16-FE72-DBDB-25952162B3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4623175"/>
      </p:ext>
    </p:extLst>
  </p:cSld>
  <p:clrMapOvr>
    <a:masterClrMapping/>
  </p:clrMapOvr>
  <mc:AlternateContent xmlns:mc="http://schemas.openxmlformats.org/markup-compatibility/2006" xmlns:p14="http://schemas.microsoft.com/office/powerpoint/2010/main">
    <mc:Choice Requires="p14">
      <p:transition spd="slow" p14:dur="2000" advTm="23298"/>
    </mc:Choice>
    <mc:Fallback xmlns="">
      <p:transition spd="slow" advTm="23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73F55-6016-A287-CB04-55F6F4A3C0B3}"/>
              </a:ext>
            </a:extLst>
          </p:cNvPr>
          <p:cNvSpPr>
            <a:spLocks noGrp="1"/>
          </p:cNvSpPr>
          <p:nvPr>
            <p:ph type="title"/>
          </p:nvPr>
        </p:nvSpPr>
        <p:spPr>
          <a:xfrm>
            <a:off x="517870" y="976159"/>
            <a:ext cx="4288536" cy="3361171"/>
          </a:xfrm>
        </p:spPr>
        <p:txBody>
          <a:bodyPr>
            <a:normAutofit/>
          </a:bodyPr>
          <a:lstStyle/>
          <a:p>
            <a:r>
              <a:rPr lang="en-US" dirty="0"/>
              <a:t>Methods</a:t>
            </a:r>
          </a:p>
        </p:txBody>
      </p:sp>
      <p:sp>
        <p:nvSpPr>
          <p:cNvPr id="11" name="Rectangle 10">
            <a:extLst>
              <a:ext uri="{FF2B5EF4-FFF2-40B4-BE49-F238E27FC236}">
                <a16:creationId xmlns:a16="http://schemas.microsoft.com/office/drawing/2014/main" id="{A91E908F-EF1E-2FDB-BE4D-3F4C56B2F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A2980E-8F82-6B7D-A838-27740740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5C5AC1C-D9E6-5CAA-1C1F-C70E81722168}"/>
              </a:ext>
            </a:extLst>
          </p:cNvPr>
          <p:cNvGraphicFramePr>
            <a:graphicFrameLocks noGrp="1"/>
          </p:cNvGraphicFramePr>
          <p:nvPr>
            <p:ph idx="1"/>
            <p:extLst>
              <p:ext uri="{D42A27DB-BD31-4B8C-83A1-F6EECF244321}">
                <p14:modId xmlns:p14="http://schemas.microsoft.com/office/powerpoint/2010/main" val="2991689756"/>
              </p:ext>
            </p:extLst>
          </p:nvPr>
        </p:nvGraphicFramePr>
        <p:xfrm>
          <a:off x="5532120" y="978408"/>
          <a:ext cx="6141430" cy="5028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extLst>
              <a:ext uri="{FF2B5EF4-FFF2-40B4-BE49-F238E27FC236}">
                <a16:creationId xmlns:a16="http://schemas.microsoft.com/office/drawing/2014/main" id="{055E5AF2-8930-398F-C12C-D1CE4D3F8DA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1802757"/>
      </p:ext>
    </p:extLst>
  </p:cSld>
  <p:clrMapOvr>
    <a:masterClrMapping/>
  </p:clrMapOvr>
  <mc:AlternateContent xmlns:mc="http://schemas.openxmlformats.org/markup-compatibility/2006" xmlns:p14="http://schemas.microsoft.com/office/powerpoint/2010/main">
    <mc:Choice Requires="p14">
      <p:transition spd="slow" p14:dur="2000" advTm="18913"/>
    </mc:Choice>
    <mc:Fallback xmlns="">
      <p:transition spd="slow" advTm="18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A50B4EA-7023-9803-8C9C-8D874E6E1219}"/>
              </a:ext>
            </a:extLst>
          </p:cNvPr>
          <p:cNvSpPr>
            <a:spLocks noGrp="1"/>
          </p:cNvSpPr>
          <p:nvPr>
            <p:ph type="title"/>
          </p:nvPr>
        </p:nvSpPr>
        <p:spPr>
          <a:xfrm>
            <a:off x="517867" y="976160"/>
            <a:ext cx="4672584" cy="1784457"/>
          </a:xfrm>
        </p:spPr>
        <p:txBody>
          <a:bodyPr>
            <a:normAutofit/>
          </a:bodyPr>
          <a:lstStyle/>
          <a:p>
            <a:r>
              <a:rPr lang="en-US" sz="4400"/>
              <a:t>Performance Metrics</a:t>
            </a:r>
          </a:p>
        </p:txBody>
      </p:sp>
      <p:sp>
        <p:nvSpPr>
          <p:cNvPr id="3" name="Content Placeholder 2">
            <a:extLst>
              <a:ext uri="{FF2B5EF4-FFF2-40B4-BE49-F238E27FC236}">
                <a16:creationId xmlns:a16="http://schemas.microsoft.com/office/drawing/2014/main" id="{2CFE0CB9-DAC3-91EF-A0D6-02B3A968A45D}"/>
              </a:ext>
            </a:extLst>
          </p:cNvPr>
          <p:cNvSpPr>
            <a:spLocks noGrp="1"/>
          </p:cNvSpPr>
          <p:nvPr>
            <p:ph idx="1"/>
          </p:nvPr>
        </p:nvSpPr>
        <p:spPr>
          <a:xfrm>
            <a:off x="5842000" y="1033272"/>
            <a:ext cx="5832133" cy="5312732"/>
          </a:xfrm>
        </p:spPr>
        <p:txBody>
          <a:bodyPr>
            <a:normAutofit/>
          </a:bodyPr>
          <a:lstStyle/>
          <a:p>
            <a:pPr>
              <a:lnSpc>
                <a:spcPct val="100000"/>
              </a:lnSpc>
            </a:pPr>
            <a:r>
              <a:rPr lang="en-US" dirty="0"/>
              <a:t>The following performance metrics were used to evaluate performance:</a:t>
            </a:r>
            <a:endParaRPr lang="en-US"/>
          </a:p>
          <a:p>
            <a:pPr marL="0" marR="0">
              <a:lnSpc>
                <a:spcPct val="100000"/>
              </a:lnSpc>
            </a:pPr>
            <a:r>
              <a:rPr lang="en-US" b="1">
                <a:effectLst/>
                <a:ea typeface="Times New Roman" panose="02020603050405020304" pitchFamily="18" charset="0"/>
              </a:rPr>
              <a:t>Accuracy</a:t>
            </a:r>
            <a:r>
              <a:rPr lang="en-US">
                <a:effectLst/>
                <a:ea typeface="Times New Roman" panose="02020603050405020304" pitchFamily="18" charset="0"/>
              </a:rPr>
              <a:t>: The proportion of all classifications, both phishing and legitimate, that were correct.</a:t>
            </a:r>
          </a:p>
          <a:p>
            <a:pPr marL="0" marR="0">
              <a:lnSpc>
                <a:spcPct val="100000"/>
              </a:lnSpc>
            </a:pPr>
            <a:r>
              <a:rPr lang="en-US" b="1">
                <a:effectLst/>
                <a:ea typeface="Times New Roman" panose="02020603050405020304" pitchFamily="18" charset="0"/>
              </a:rPr>
              <a:t>Precision</a:t>
            </a:r>
            <a:r>
              <a:rPr lang="en-US">
                <a:effectLst/>
                <a:ea typeface="Times New Roman" panose="02020603050405020304" pitchFamily="18" charset="0"/>
              </a:rPr>
              <a:t>: The proportion of phishing classified as phishing by the model that were phishing.</a:t>
            </a:r>
          </a:p>
          <a:p>
            <a:pPr marL="0" marR="0">
              <a:lnSpc>
                <a:spcPct val="100000"/>
              </a:lnSpc>
            </a:pPr>
            <a:r>
              <a:rPr lang="en-US" b="1">
                <a:effectLst/>
                <a:ea typeface="Times New Roman" panose="02020603050405020304" pitchFamily="18" charset="0"/>
              </a:rPr>
              <a:t>Recall</a:t>
            </a:r>
            <a:r>
              <a:rPr lang="en-US">
                <a:effectLst/>
                <a:ea typeface="Times New Roman" panose="02020603050405020304" pitchFamily="18" charset="0"/>
              </a:rPr>
              <a:t>: The proportion of all actual phishing emails that the model correctly identified as phishing.</a:t>
            </a:r>
          </a:p>
          <a:p>
            <a:pPr marL="0" marR="0">
              <a:lnSpc>
                <a:spcPct val="100000"/>
              </a:lnSpc>
            </a:pPr>
            <a:r>
              <a:rPr lang="en-US" b="1">
                <a:effectLst/>
                <a:ea typeface="Times New Roman" panose="02020603050405020304" pitchFamily="18" charset="0"/>
              </a:rPr>
              <a:t>F1 Score</a:t>
            </a:r>
            <a:r>
              <a:rPr lang="en-US">
                <a:effectLst/>
                <a:ea typeface="Times New Roman" panose="02020603050405020304" pitchFamily="18" charset="0"/>
              </a:rPr>
              <a:t>: The harmonic mean of precision and recall, balancing the trade-off between false positives and false negatives.</a:t>
            </a:r>
          </a:p>
          <a:p>
            <a:pPr marL="0" marR="0">
              <a:lnSpc>
                <a:spcPct val="100000"/>
              </a:lnSpc>
            </a:pPr>
            <a:r>
              <a:rPr lang="en-US" b="1">
                <a:effectLst/>
                <a:ea typeface="Times New Roman" panose="02020603050405020304" pitchFamily="18" charset="0"/>
              </a:rPr>
              <a:t>Area Under the Receiver Operating Characteristic (ROC-AUC)</a:t>
            </a:r>
            <a:r>
              <a:rPr lang="en-US">
                <a:effectLst/>
                <a:ea typeface="Times New Roman" panose="02020603050405020304" pitchFamily="18" charset="0"/>
              </a:rPr>
              <a:t>: A measure of the model's ability to differentiate between phishing and legitimate emails.</a:t>
            </a:r>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7" name="Graphic 6" descr="Target">
            <a:extLst>
              <a:ext uri="{FF2B5EF4-FFF2-40B4-BE49-F238E27FC236}">
                <a16:creationId xmlns:a16="http://schemas.microsoft.com/office/drawing/2014/main" id="{6585AE62-A517-168F-4555-C37D33EBBB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867" y="3152503"/>
            <a:ext cx="3193501" cy="3193501"/>
          </a:xfrm>
          <a:prstGeom prst="rect">
            <a:avLst/>
          </a:prstGeom>
        </p:spPr>
      </p:pic>
      <p:pic>
        <p:nvPicPr>
          <p:cNvPr id="6" name="Audio 5">
            <a:extLst>
              <a:ext uri="{FF2B5EF4-FFF2-40B4-BE49-F238E27FC236}">
                <a16:creationId xmlns:a16="http://schemas.microsoft.com/office/drawing/2014/main" id="{A1177315-E5AD-25FF-E86F-6F9EBC1A8A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5873259"/>
      </p:ext>
    </p:extLst>
  </p:cSld>
  <p:clrMapOvr>
    <a:masterClrMapping/>
  </p:clrMapOvr>
  <mc:AlternateContent xmlns:mc="http://schemas.openxmlformats.org/markup-compatibility/2006" xmlns:p14="http://schemas.microsoft.com/office/powerpoint/2010/main">
    <mc:Choice Requires="p14">
      <p:transition spd="slow" p14:dur="2000" advTm="47001"/>
    </mc:Choice>
    <mc:Fallback xmlns="">
      <p:transition spd="slow" advTm="4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F26442-D367-893A-3B27-B89AA5E2131F}"/>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Model Results</a:t>
            </a:r>
          </a:p>
        </p:txBody>
      </p:sp>
      <p:sp>
        <p:nvSpPr>
          <p:cNvPr id="43" name="Freeform: Shape 42">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Content Placeholder 12">
            <a:extLst>
              <a:ext uri="{FF2B5EF4-FFF2-40B4-BE49-F238E27FC236}">
                <a16:creationId xmlns:a16="http://schemas.microsoft.com/office/drawing/2014/main" id="{CFD3C552-F6B9-D277-8FB7-A16B04F870E1}"/>
              </a:ext>
            </a:extLst>
          </p:cNvPr>
          <p:cNvGraphicFramePr>
            <a:graphicFrameLocks noGrp="1"/>
          </p:cNvGraphicFramePr>
          <p:nvPr>
            <p:ph idx="1"/>
            <p:extLst>
              <p:ext uri="{D42A27DB-BD31-4B8C-83A1-F6EECF244321}">
                <p14:modId xmlns:p14="http://schemas.microsoft.com/office/powerpoint/2010/main" val="1507648499"/>
              </p:ext>
            </p:extLst>
          </p:nvPr>
        </p:nvGraphicFramePr>
        <p:xfrm>
          <a:off x="4701028" y="351265"/>
          <a:ext cx="6571280" cy="5858660"/>
        </p:xfrm>
        <a:graphic>
          <a:graphicData uri="http://schemas.openxmlformats.org/drawingml/2006/table">
            <a:tbl>
              <a:tblPr firstRow="1" bandRow="1">
                <a:solidFill>
                  <a:srgbClr val="F2F2F2">
                    <a:alpha val="30196"/>
                  </a:srgbClr>
                </a:solidFill>
              </a:tblPr>
              <a:tblGrid>
                <a:gridCol w="1913719">
                  <a:extLst>
                    <a:ext uri="{9D8B030D-6E8A-4147-A177-3AD203B41FA5}">
                      <a16:colId xmlns:a16="http://schemas.microsoft.com/office/drawing/2014/main" val="2755174896"/>
                    </a:ext>
                  </a:extLst>
                </a:gridCol>
                <a:gridCol w="1365683">
                  <a:extLst>
                    <a:ext uri="{9D8B030D-6E8A-4147-A177-3AD203B41FA5}">
                      <a16:colId xmlns:a16="http://schemas.microsoft.com/office/drawing/2014/main" val="990603974"/>
                    </a:ext>
                  </a:extLst>
                </a:gridCol>
                <a:gridCol w="1304436">
                  <a:extLst>
                    <a:ext uri="{9D8B030D-6E8A-4147-A177-3AD203B41FA5}">
                      <a16:colId xmlns:a16="http://schemas.microsoft.com/office/drawing/2014/main" val="3482056709"/>
                    </a:ext>
                  </a:extLst>
                </a:gridCol>
                <a:gridCol w="897256">
                  <a:extLst>
                    <a:ext uri="{9D8B030D-6E8A-4147-A177-3AD203B41FA5}">
                      <a16:colId xmlns:a16="http://schemas.microsoft.com/office/drawing/2014/main" val="2860210301"/>
                    </a:ext>
                  </a:extLst>
                </a:gridCol>
                <a:gridCol w="1090186">
                  <a:extLst>
                    <a:ext uri="{9D8B030D-6E8A-4147-A177-3AD203B41FA5}">
                      <a16:colId xmlns:a16="http://schemas.microsoft.com/office/drawing/2014/main" val="3456686979"/>
                    </a:ext>
                  </a:extLst>
                </a:gridCol>
              </a:tblGrid>
              <a:tr h="409696">
                <a:tc>
                  <a:txBody>
                    <a:bodyPr/>
                    <a:lstStyle/>
                    <a:p>
                      <a:r>
                        <a:rPr lang="en-US" sz="1400" b="0" cap="none" spc="0" dirty="0">
                          <a:solidFill>
                            <a:schemeClr val="bg1"/>
                          </a:solidFill>
                          <a:effectLst/>
                          <a:latin typeface="+mn-lt"/>
                        </a:rPr>
                        <a:t>Logistic Regression Model</a:t>
                      </a:r>
                    </a:p>
                  </a:txBody>
                  <a:tcPr marL="71738" marR="13222" marT="55183" marB="55183" anchor="ctr">
                    <a:lnL w="19050" cap="flat" cmpd="sng" algn="ctr">
                      <a:noFill/>
                      <a:prstDash val="solid"/>
                    </a:lnL>
                    <a:lnR w="12700" cmpd="sng">
                      <a:noFill/>
                    </a:lnR>
                    <a:lnT w="19050" cap="flat" cmpd="sng" algn="ctr">
                      <a:noFill/>
                      <a:prstDash val="solid"/>
                    </a:lnT>
                    <a:lnB w="38100" cmpd="sng">
                      <a:noFill/>
                    </a:lnB>
                    <a:solidFill>
                      <a:schemeClr val="accent3">
                        <a:lumMod val="50000"/>
                      </a:schemeClr>
                    </a:solidFill>
                  </a:tcPr>
                </a:tc>
                <a:tc>
                  <a:txBody>
                    <a:bodyPr/>
                    <a:lstStyle/>
                    <a:p>
                      <a:br>
                        <a:rPr lang="en-US" sz="1400" b="0" cap="none" spc="0" dirty="0">
                          <a:solidFill>
                            <a:schemeClr val="bg1"/>
                          </a:solidFill>
                          <a:effectLst/>
                          <a:latin typeface="+mn-lt"/>
                        </a:rPr>
                      </a:br>
                      <a:endParaRPr lang="en-US" sz="1400" b="0" cap="none" spc="0" dirty="0">
                        <a:solidFill>
                          <a:schemeClr val="bg1"/>
                        </a:solidFill>
                        <a:effectLst/>
                        <a:latin typeface="+mn-lt"/>
                      </a:endParaRPr>
                    </a:p>
                  </a:txBody>
                  <a:tcPr marL="71738" marR="13222" marT="55183" marB="55183" anchor="ctr">
                    <a:lnL w="12700" cmpd="sng">
                      <a:noFill/>
                    </a:lnL>
                    <a:lnR w="12700" cmpd="sng">
                      <a:noFill/>
                    </a:lnR>
                    <a:lnT w="19050" cap="flat" cmpd="sng" algn="ctr">
                      <a:noFill/>
                      <a:prstDash val="solid"/>
                    </a:lnT>
                    <a:lnB w="38100" cmpd="sng">
                      <a:noFill/>
                    </a:lnB>
                    <a:solidFill>
                      <a:schemeClr val="accent3">
                        <a:lumMod val="50000"/>
                      </a:schemeClr>
                    </a:solidFill>
                  </a:tcPr>
                </a:tc>
                <a:tc>
                  <a:txBody>
                    <a:bodyPr/>
                    <a:lstStyle/>
                    <a:p>
                      <a:br>
                        <a:rPr lang="en-US" sz="1400" b="0" cap="none" spc="0" dirty="0">
                          <a:solidFill>
                            <a:schemeClr val="bg1"/>
                          </a:solidFill>
                          <a:effectLst/>
                          <a:latin typeface="+mn-lt"/>
                        </a:rPr>
                      </a:br>
                      <a:endParaRPr lang="en-US" sz="1400" b="0" cap="none" spc="0" dirty="0">
                        <a:solidFill>
                          <a:schemeClr val="bg1"/>
                        </a:solidFill>
                        <a:effectLst/>
                        <a:latin typeface="+mn-lt"/>
                      </a:endParaRPr>
                    </a:p>
                  </a:txBody>
                  <a:tcPr marL="71738" marR="13222" marT="55183" marB="55183" anchor="ctr">
                    <a:lnL w="12700" cmpd="sng">
                      <a:noFill/>
                    </a:lnL>
                    <a:lnR w="12700" cmpd="sng">
                      <a:noFill/>
                    </a:lnR>
                    <a:lnT w="19050" cap="flat" cmpd="sng" algn="ctr">
                      <a:noFill/>
                      <a:prstDash val="solid"/>
                    </a:lnT>
                    <a:lnB w="38100" cmpd="sng">
                      <a:noFill/>
                    </a:lnB>
                    <a:solidFill>
                      <a:schemeClr val="accent3">
                        <a:lumMod val="50000"/>
                      </a:schemeClr>
                    </a:solidFill>
                  </a:tcPr>
                </a:tc>
                <a:tc>
                  <a:txBody>
                    <a:bodyPr/>
                    <a:lstStyle/>
                    <a:p>
                      <a:br>
                        <a:rPr lang="en-US" sz="1400" b="0" cap="none" spc="0" dirty="0">
                          <a:solidFill>
                            <a:schemeClr val="bg1"/>
                          </a:solidFill>
                          <a:effectLst/>
                          <a:latin typeface="+mn-lt"/>
                        </a:rPr>
                      </a:br>
                      <a:endParaRPr lang="en-US" sz="1400" b="0" cap="none" spc="0" dirty="0">
                        <a:solidFill>
                          <a:schemeClr val="bg1"/>
                        </a:solidFill>
                        <a:effectLst/>
                        <a:latin typeface="+mn-lt"/>
                      </a:endParaRPr>
                    </a:p>
                  </a:txBody>
                  <a:tcPr marL="71738" marR="13222" marT="55183" marB="55183" anchor="ctr">
                    <a:lnL w="12700" cmpd="sng">
                      <a:noFill/>
                    </a:lnL>
                    <a:lnR w="12700" cmpd="sng">
                      <a:noFill/>
                    </a:lnR>
                    <a:lnT w="19050" cap="flat" cmpd="sng" algn="ctr">
                      <a:noFill/>
                      <a:prstDash val="solid"/>
                    </a:lnT>
                    <a:lnB w="38100" cmpd="sng">
                      <a:noFill/>
                    </a:lnB>
                    <a:solidFill>
                      <a:schemeClr val="accent3">
                        <a:lumMod val="50000"/>
                      </a:schemeClr>
                    </a:solidFill>
                  </a:tcPr>
                </a:tc>
                <a:tc>
                  <a:txBody>
                    <a:bodyPr/>
                    <a:lstStyle/>
                    <a:p>
                      <a:br>
                        <a:rPr lang="en-US" sz="1400" b="0" cap="none" spc="0" dirty="0">
                          <a:solidFill>
                            <a:schemeClr val="bg1"/>
                          </a:solidFill>
                          <a:effectLst/>
                          <a:latin typeface="+mn-lt"/>
                        </a:rPr>
                      </a:br>
                      <a:endParaRPr lang="en-US" sz="1400" b="0" cap="none" spc="0" dirty="0">
                        <a:solidFill>
                          <a:schemeClr val="bg1"/>
                        </a:solidFill>
                        <a:effectLst/>
                        <a:latin typeface="+mn-lt"/>
                      </a:endParaRPr>
                    </a:p>
                  </a:txBody>
                  <a:tcPr marL="71738" marR="13222" marT="55183" marB="55183" anchor="ctr">
                    <a:lnL w="12700" cmpd="sng">
                      <a:noFill/>
                    </a:lnL>
                    <a:lnR w="12700" cmpd="sng">
                      <a:noFill/>
                    </a:lnR>
                    <a:lnT w="19050" cap="flat" cmpd="sng" algn="ctr">
                      <a:noFill/>
                      <a:prstDash val="solid"/>
                    </a:lnT>
                    <a:lnB w="38100" cmpd="sng">
                      <a:noFill/>
                    </a:lnB>
                    <a:solidFill>
                      <a:schemeClr val="accent3">
                        <a:lumMod val="50000"/>
                      </a:schemeClr>
                    </a:solidFill>
                  </a:tcPr>
                </a:tc>
                <a:extLst>
                  <a:ext uri="{0D108BD9-81ED-4DB2-BD59-A6C34878D82A}">
                    <a16:rowId xmlns:a16="http://schemas.microsoft.com/office/drawing/2014/main" val="918365918"/>
                  </a:ext>
                </a:extLst>
              </a:tr>
              <a:tr h="516600">
                <a:tc>
                  <a:txBody>
                    <a:bodyPr/>
                    <a:lstStyle/>
                    <a:p>
                      <a:r>
                        <a:rPr lang="en-US" sz="1400" b="1" cap="none" spc="0">
                          <a:solidFill>
                            <a:schemeClr val="tx1"/>
                          </a:solidFill>
                          <a:effectLst/>
                          <a:latin typeface="+mn-lt"/>
                        </a:rPr>
                        <a:t>Accuracy</a:t>
                      </a:r>
                      <a:endParaRPr lang="en-US" sz="1400" cap="none" spc="0">
                        <a:solidFill>
                          <a:schemeClr val="tx1"/>
                        </a:solidFill>
                        <a:effectLst/>
                        <a:latin typeface="+mn-lt"/>
                      </a:endParaRPr>
                    </a:p>
                  </a:txBody>
                  <a:tcPr marL="71738" marR="13222" marT="55183" marB="55183">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1400" b="1" cap="none" spc="0">
                          <a:solidFill>
                            <a:schemeClr val="tx1"/>
                          </a:solidFill>
                          <a:effectLst/>
                          <a:latin typeface="+mn-lt"/>
                        </a:rPr>
                        <a:t>0.9775</a:t>
                      </a:r>
                      <a:endParaRPr lang="en-US" sz="1400" cap="none" spc="0">
                        <a:solidFill>
                          <a:schemeClr val="tx1"/>
                        </a:solidFill>
                        <a:effectLst/>
                        <a:latin typeface="+mn-lt"/>
                      </a:endParaRPr>
                    </a:p>
                  </a:txBody>
                  <a:tcPr marL="71738" marR="13222" marT="55183" marB="55183">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3745333110"/>
                  </a:ext>
                </a:extLst>
              </a:tr>
              <a:tr h="329518">
                <a:tc>
                  <a:txBody>
                    <a:bodyPr/>
                    <a:lstStyle/>
                    <a:p>
                      <a:pPr algn="ctr"/>
                      <a:r>
                        <a:rPr lang="en-US" sz="1400" b="1" cap="none" spc="0">
                          <a:solidFill>
                            <a:schemeClr val="tx1"/>
                          </a:solidFill>
                          <a:effectLst/>
                          <a:latin typeface="+mn-lt"/>
                        </a:rPr>
                        <a:t>Metric</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Class 0 (Negative)</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Class 1 (Positive)</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Macro Avg</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Weighted Avg</a:t>
                      </a:r>
                      <a:endParaRPr lang="en-US" sz="1400" cap="none" spc="0">
                        <a:solidFill>
                          <a:schemeClr val="tx1"/>
                        </a:solidFill>
                        <a:effectLst/>
                        <a:latin typeface="+mn-lt"/>
                      </a:endParaRP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37934275"/>
                  </a:ext>
                </a:extLst>
              </a:tr>
              <a:tr h="329518">
                <a:tc>
                  <a:txBody>
                    <a:bodyPr/>
                    <a:lstStyle/>
                    <a:p>
                      <a:r>
                        <a:rPr lang="en-US" sz="1400" b="1" cap="none" spc="0">
                          <a:solidFill>
                            <a:schemeClr val="tx1"/>
                          </a:solidFill>
                          <a:effectLst/>
                          <a:latin typeface="+mn-lt"/>
                        </a:rPr>
                        <a:t>Precision</a:t>
                      </a:r>
                      <a:endParaRPr lang="en-US" sz="1400" cap="none" spc="0">
                        <a:solidFill>
                          <a:schemeClr val="tx1"/>
                        </a:solidFill>
                        <a:effectLst/>
                        <a:latin typeface="+mn-lt"/>
                      </a:endParaRPr>
                    </a:p>
                  </a:txBody>
                  <a:tcPr marL="71738" marR="3306" marT="55183" marB="551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21167997"/>
                  </a:ext>
                </a:extLst>
              </a:tr>
              <a:tr h="329518">
                <a:tc>
                  <a:txBody>
                    <a:bodyPr/>
                    <a:lstStyle/>
                    <a:p>
                      <a:r>
                        <a:rPr lang="en-US" sz="1400" b="1" cap="none" spc="0">
                          <a:solidFill>
                            <a:schemeClr val="tx1"/>
                          </a:solidFill>
                          <a:effectLst/>
                          <a:latin typeface="+mn-lt"/>
                        </a:rPr>
                        <a:t>Recall</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0.96</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0.97</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3947799"/>
                  </a:ext>
                </a:extLst>
              </a:tr>
              <a:tr h="329518">
                <a:tc>
                  <a:txBody>
                    <a:bodyPr/>
                    <a:lstStyle/>
                    <a:p>
                      <a:r>
                        <a:rPr lang="en-US" sz="1400" b="1" cap="none" spc="0">
                          <a:solidFill>
                            <a:schemeClr val="tx1"/>
                          </a:solidFill>
                          <a:effectLst/>
                          <a:latin typeface="+mn-lt"/>
                        </a:rPr>
                        <a:t>F1-Score</a:t>
                      </a:r>
                      <a:endParaRPr lang="en-US" sz="1400" cap="none" spc="0">
                        <a:solidFill>
                          <a:schemeClr val="tx1"/>
                        </a:solidFill>
                        <a:effectLst/>
                        <a:latin typeface="+mn-lt"/>
                      </a:endParaRPr>
                    </a:p>
                  </a:txBody>
                  <a:tcPr marL="71738" marR="3306" marT="55183" marB="551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endParaRPr lang="en-US" sz="1400" cap="none" spc="0" dirty="0">
                        <a:solidFill>
                          <a:schemeClr val="tx1"/>
                        </a:solidFill>
                        <a:effectLst/>
                        <a:latin typeface="+mn-lt"/>
                      </a:endParaRP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0.97</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493112296"/>
                  </a:ext>
                </a:extLst>
              </a:tr>
              <a:tr h="329518">
                <a:tc>
                  <a:txBody>
                    <a:bodyPr/>
                    <a:lstStyle/>
                    <a:p>
                      <a:r>
                        <a:rPr lang="en-US" sz="1400" b="1" cap="none" spc="0">
                          <a:solidFill>
                            <a:schemeClr val="tx1"/>
                          </a:solidFill>
                          <a:effectLst/>
                          <a:latin typeface="+mn-lt"/>
                        </a:rPr>
                        <a:t>Support</a:t>
                      </a:r>
                      <a:endParaRPr lang="en-US" sz="1400" cap="none" spc="0" dirty="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2008</a:t>
                      </a:r>
                      <a:endParaRPr lang="en-US" sz="1400" cap="none" spc="0" dirty="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1280</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3288</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3288</a:t>
                      </a: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26872783"/>
                  </a:ext>
                </a:extLst>
              </a:tr>
              <a:tr h="516600">
                <a:tc>
                  <a:txBody>
                    <a:bodyPr/>
                    <a:lstStyle/>
                    <a:p>
                      <a:r>
                        <a:rPr lang="en-US" sz="1400" b="1" cap="none" spc="0" dirty="0">
                          <a:solidFill>
                            <a:schemeClr val="tx1"/>
                          </a:solidFill>
                          <a:effectLst/>
                          <a:latin typeface="+mn-lt"/>
                        </a:rPr>
                        <a:t>BERT Model</a:t>
                      </a:r>
                      <a:endParaRPr lang="en-US" sz="1400" cap="none" spc="0" dirty="0">
                        <a:solidFill>
                          <a:schemeClr val="tx1"/>
                        </a:solidFill>
                        <a:effectLst/>
                        <a:latin typeface="+mn-lt"/>
                      </a:endParaRPr>
                    </a:p>
                  </a:txBody>
                  <a:tcPr marL="71738" marR="13222" marT="55183" marB="55183">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br>
                        <a:rPr lang="en-US" sz="1400" cap="none" spc="0">
                          <a:solidFill>
                            <a:schemeClr val="tx1"/>
                          </a:solidFill>
                          <a:effectLst/>
                          <a:latin typeface="+mn-lt"/>
                        </a:rPr>
                      </a:br>
                      <a:endParaRPr lang="en-US" sz="1400" cap="none" spc="0" dirty="0">
                        <a:solidFill>
                          <a:schemeClr val="tx1"/>
                        </a:solidFill>
                        <a:effectLst/>
                        <a:latin typeface="+mn-lt"/>
                      </a:endParaRPr>
                    </a:p>
                  </a:txBody>
                  <a:tcPr marL="71738" marR="13222" marT="55183" marB="55183">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13222" marT="55183" marB="55183">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31400160"/>
                  </a:ext>
                </a:extLst>
              </a:tr>
              <a:tr h="516600">
                <a:tc>
                  <a:txBody>
                    <a:bodyPr/>
                    <a:lstStyle/>
                    <a:p>
                      <a:pPr algn="ctr"/>
                      <a:r>
                        <a:rPr lang="en-US" sz="1400" b="1" cap="none" spc="0">
                          <a:solidFill>
                            <a:schemeClr val="tx1"/>
                          </a:solidFill>
                          <a:effectLst/>
                          <a:latin typeface="+mn-lt"/>
                        </a:rPr>
                        <a:t>Accuracy</a:t>
                      </a:r>
                      <a:endParaRPr lang="en-US" sz="1400" cap="none" spc="0">
                        <a:solidFill>
                          <a:schemeClr val="tx1"/>
                        </a:solidFill>
                        <a:effectLst/>
                        <a:latin typeface="+mn-lt"/>
                      </a:endParaRPr>
                    </a:p>
                  </a:txBody>
                  <a:tcPr marL="71738" marR="3306" marT="55183" marB="551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ctr"/>
                      <a:r>
                        <a:rPr lang="en-US" sz="1400" b="1" cap="none" spc="0">
                          <a:solidFill>
                            <a:schemeClr val="tx1"/>
                          </a:solidFill>
                          <a:effectLst/>
                          <a:latin typeface="+mn-lt"/>
                        </a:rPr>
                        <a:t>0.9857</a:t>
                      </a:r>
                      <a:endParaRPr lang="en-US" sz="1400" cap="none" spc="0">
                        <a:solidFill>
                          <a:schemeClr val="tx1"/>
                        </a:solidFill>
                        <a:effectLst/>
                        <a:latin typeface="+mn-lt"/>
                      </a:endParaRP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br>
                        <a:rPr lang="en-US" sz="1400" cap="none" spc="0">
                          <a:solidFill>
                            <a:schemeClr val="tx1"/>
                          </a:solidFill>
                          <a:effectLst/>
                          <a:latin typeface="+mn-lt"/>
                        </a:rPr>
                      </a:br>
                      <a:endParaRPr lang="en-US" sz="1400" cap="none" spc="0">
                        <a:solidFill>
                          <a:schemeClr val="tx1"/>
                        </a:solidFill>
                        <a:effectLst/>
                        <a:latin typeface="+mn-lt"/>
                      </a:endParaRPr>
                    </a:p>
                  </a:txBody>
                  <a:tcPr marL="71738" marR="3306" marT="55183" marB="551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671296857"/>
                  </a:ext>
                </a:extLst>
              </a:tr>
              <a:tr h="329518">
                <a:tc>
                  <a:txBody>
                    <a:bodyPr/>
                    <a:lstStyle/>
                    <a:p>
                      <a:pPr algn="ctr"/>
                      <a:r>
                        <a:rPr lang="en-US" sz="1400" b="1" cap="none" spc="0">
                          <a:solidFill>
                            <a:schemeClr val="tx1"/>
                          </a:solidFill>
                          <a:effectLst/>
                          <a:latin typeface="+mn-lt"/>
                        </a:rPr>
                        <a:t>Metric</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Class 0 (Negative)</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Class 1 (Positive)</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Macro Avg</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ctr"/>
                      <a:r>
                        <a:rPr lang="en-US" sz="1400" b="1" cap="none" spc="0">
                          <a:solidFill>
                            <a:schemeClr val="tx1"/>
                          </a:solidFill>
                          <a:effectLst/>
                          <a:latin typeface="+mn-lt"/>
                        </a:rPr>
                        <a:t>Weighted Avg</a:t>
                      </a:r>
                      <a:endParaRPr lang="en-US" sz="1400" cap="none" spc="0">
                        <a:solidFill>
                          <a:schemeClr val="tx1"/>
                        </a:solidFill>
                        <a:effectLst/>
                        <a:latin typeface="+mn-lt"/>
                      </a:endParaRP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15138735"/>
                  </a:ext>
                </a:extLst>
              </a:tr>
              <a:tr h="329518">
                <a:tc>
                  <a:txBody>
                    <a:bodyPr/>
                    <a:lstStyle/>
                    <a:p>
                      <a:r>
                        <a:rPr lang="en-US" sz="1400" b="1" cap="none" spc="0">
                          <a:solidFill>
                            <a:schemeClr val="tx1"/>
                          </a:solidFill>
                          <a:effectLst/>
                          <a:latin typeface="+mn-lt"/>
                        </a:rPr>
                        <a:t>Precision</a:t>
                      </a:r>
                      <a:endParaRPr lang="en-US" sz="1400" cap="none" spc="0">
                        <a:solidFill>
                          <a:schemeClr val="tx1"/>
                        </a:solidFill>
                        <a:effectLst/>
                        <a:latin typeface="+mn-lt"/>
                      </a:endParaRPr>
                    </a:p>
                  </a:txBody>
                  <a:tcPr marL="71738" marR="3306" marT="55183" marB="551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1738936186"/>
                  </a:ext>
                </a:extLst>
              </a:tr>
              <a:tr h="329518">
                <a:tc>
                  <a:txBody>
                    <a:bodyPr/>
                    <a:lstStyle/>
                    <a:p>
                      <a:r>
                        <a:rPr lang="en-US" sz="1400" b="1" cap="none" spc="0">
                          <a:solidFill>
                            <a:schemeClr val="tx1"/>
                          </a:solidFill>
                          <a:effectLst/>
                          <a:latin typeface="+mn-lt"/>
                        </a:rPr>
                        <a:t>Recall</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599620954"/>
                  </a:ext>
                </a:extLst>
              </a:tr>
              <a:tr h="329518">
                <a:tc>
                  <a:txBody>
                    <a:bodyPr/>
                    <a:lstStyle/>
                    <a:p>
                      <a:r>
                        <a:rPr lang="en-US" sz="1400" b="1" cap="none" spc="0">
                          <a:solidFill>
                            <a:schemeClr val="tx1"/>
                          </a:solidFill>
                          <a:effectLst/>
                          <a:latin typeface="+mn-lt"/>
                        </a:rPr>
                        <a:t>F1-Score</a:t>
                      </a:r>
                      <a:endParaRPr lang="en-US" sz="1400" cap="none" spc="0">
                        <a:solidFill>
                          <a:schemeClr val="tx1"/>
                        </a:solidFill>
                        <a:effectLst/>
                        <a:latin typeface="+mn-lt"/>
                      </a:endParaRPr>
                    </a:p>
                  </a:txBody>
                  <a:tcPr marL="71738" marR="3306" marT="55183" marB="551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0.98</a:t>
                      </a:r>
                    </a:p>
                  </a:txBody>
                  <a:tcPr marL="71738" marR="3306" marT="55183" marB="551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US" sz="1400" cap="none" spc="0">
                          <a:solidFill>
                            <a:schemeClr val="tx1"/>
                          </a:solidFill>
                          <a:effectLst/>
                          <a:latin typeface="+mn-lt"/>
                        </a:rPr>
                        <a:t>0.99</a:t>
                      </a:r>
                    </a:p>
                  </a:txBody>
                  <a:tcPr marL="71738" marR="3306" marT="55183" marB="551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198083230"/>
                  </a:ext>
                </a:extLst>
              </a:tr>
              <a:tr h="329518">
                <a:tc>
                  <a:txBody>
                    <a:bodyPr/>
                    <a:lstStyle/>
                    <a:p>
                      <a:r>
                        <a:rPr lang="en-US" sz="1400" b="1" cap="none" spc="0">
                          <a:solidFill>
                            <a:schemeClr val="tx1"/>
                          </a:solidFill>
                          <a:effectLst/>
                          <a:latin typeface="+mn-lt"/>
                        </a:rPr>
                        <a:t>Support</a:t>
                      </a:r>
                      <a:endParaRPr lang="en-US" sz="1400" cap="none" spc="0">
                        <a:solidFill>
                          <a:schemeClr val="tx1"/>
                        </a:solidFill>
                        <a:effectLst/>
                        <a:latin typeface="+mn-lt"/>
                      </a:endParaRP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2008</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1280</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a:solidFill>
                            <a:schemeClr val="tx1"/>
                          </a:solidFill>
                          <a:effectLst/>
                          <a:latin typeface="+mn-lt"/>
                        </a:rPr>
                        <a:t>3288</a:t>
                      </a:r>
                    </a:p>
                  </a:txBody>
                  <a:tcPr marL="71738" marR="3306" marT="55183" marB="551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1400" cap="none" spc="0" dirty="0">
                          <a:solidFill>
                            <a:schemeClr val="tx1"/>
                          </a:solidFill>
                          <a:effectLst/>
                          <a:latin typeface="+mn-lt"/>
                        </a:rPr>
                        <a:t>3288</a:t>
                      </a:r>
                    </a:p>
                  </a:txBody>
                  <a:tcPr marL="71738" marR="3306" marT="55183" marB="551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95316106"/>
                  </a:ext>
                </a:extLst>
              </a:tr>
            </a:tbl>
          </a:graphicData>
        </a:graphic>
      </p:graphicFrame>
      <p:pic>
        <p:nvPicPr>
          <p:cNvPr id="27" name="Audio 26">
            <a:extLst>
              <a:ext uri="{FF2B5EF4-FFF2-40B4-BE49-F238E27FC236}">
                <a16:creationId xmlns:a16="http://schemas.microsoft.com/office/drawing/2014/main" id="{F3578708-E605-720F-BD71-B6B7B1A4B2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27003260"/>
      </p:ext>
    </p:extLst>
  </p:cSld>
  <p:clrMapOvr>
    <a:masterClrMapping/>
  </p:clrMapOvr>
  <mc:AlternateContent xmlns:mc="http://schemas.openxmlformats.org/markup-compatibility/2006" xmlns:p14="http://schemas.microsoft.com/office/powerpoint/2010/main">
    <mc:Choice Requires="p14">
      <p:transition spd="slow" p14:dur="2000" advTm="24895"/>
    </mc:Choice>
    <mc:Fallback xmlns="">
      <p:transition spd="slow" advTm="24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7" name="Rectangle 308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CC24DB-6272-A4C4-A247-6E4DFA6BBFDC}"/>
              </a:ext>
            </a:extLst>
          </p:cNvPr>
          <p:cNvSpPr>
            <a:spLocks noGrp="1"/>
          </p:cNvSpPr>
          <p:nvPr>
            <p:ph type="title"/>
          </p:nvPr>
        </p:nvSpPr>
        <p:spPr>
          <a:xfrm>
            <a:off x="521208" y="5303520"/>
            <a:ext cx="7726680" cy="1062061"/>
          </a:xfrm>
        </p:spPr>
        <p:txBody>
          <a:bodyPr vert="horz" lIns="91440" tIns="45720" rIns="91440" bIns="45720" rtlCol="0" anchor="t">
            <a:normAutofit/>
          </a:bodyPr>
          <a:lstStyle/>
          <a:p>
            <a:r>
              <a:rPr lang="en-US" dirty="0"/>
              <a:t>Confusion Matrices</a:t>
            </a:r>
          </a:p>
        </p:txBody>
      </p:sp>
      <p:pic>
        <p:nvPicPr>
          <p:cNvPr id="5" name="Picture 4" descr="A diagram of a model&#10;&#10;AI-generated content may be incorrect.">
            <a:extLst>
              <a:ext uri="{FF2B5EF4-FFF2-40B4-BE49-F238E27FC236}">
                <a16:creationId xmlns:a16="http://schemas.microsoft.com/office/drawing/2014/main" id="{41FAF020-C2EC-EE3E-98B1-3A131D357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66921" y="970929"/>
            <a:ext cx="5152537" cy="4096268"/>
          </a:xfrm>
          <a:prstGeom prst="rect">
            <a:avLst/>
          </a:prstGeom>
          <a:noFill/>
        </p:spPr>
      </p:pic>
      <p:pic>
        <p:nvPicPr>
          <p:cNvPr id="3074" name="Picture 2">
            <a:extLst>
              <a:ext uri="{FF2B5EF4-FFF2-40B4-BE49-F238E27FC236}">
                <a16:creationId xmlns:a16="http://schemas.microsoft.com/office/drawing/2014/main" id="{EFCCF782-75C5-688F-030F-F694C7B1C46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69493" y="970929"/>
            <a:ext cx="5152537" cy="4096268"/>
          </a:xfrm>
          <a:prstGeom prst="rect">
            <a:avLst/>
          </a:prstGeom>
          <a:noFill/>
          <a:extLst>
            <a:ext uri="{909E8E84-426E-40DD-AFC4-6F175D3DCCD1}">
              <a14:hiddenFill xmlns:a14="http://schemas.microsoft.com/office/drawing/2010/main">
                <a:solidFill>
                  <a:srgbClr val="FFFFFF"/>
                </a:solidFill>
              </a14:hiddenFill>
            </a:ext>
          </a:extLst>
        </p:spPr>
      </p:pic>
      <p:sp>
        <p:nvSpPr>
          <p:cNvPr id="3089" name="Freeform: Shape 3088">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Audio 18">
            <a:extLst>
              <a:ext uri="{FF2B5EF4-FFF2-40B4-BE49-F238E27FC236}">
                <a16:creationId xmlns:a16="http://schemas.microsoft.com/office/drawing/2014/main" id="{1AC9BC41-C187-53D2-CF9F-2BCA81D6EE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9385190"/>
      </p:ext>
    </p:extLst>
  </p:cSld>
  <p:clrMapOvr>
    <a:masterClrMapping/>
  </p:clrMapOvr>
  <mc:AlternateContent xmlns:mc="http://schemas.openxmlformats.org/markup-compatibility/2006" xmlns:p14="http://schemas.microsoft.com/office/powerpoint/2010/main">
    <mc:Choice Requires="p14">
      <p:transition spd="slow" p14:dur="2000" advTm="63322"/>
    </mc:Choice>
    <mc:Fallback xmlns="">
      <p:transition spd="slow" advTm="63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C82EAC-500B-853E-B26A-0344F05D0456}"/>
              </a:ext>
            </a:extLst>
          </p:cNvPr>
          <p:cNvSpPr>
            <a:spLocks noGrp="1"/>
          </p:cNvSpPr>
          <p:nvPr>
            <p:ph type="title"/>
          </p:nvPr>
        </p:nvSpPr>
        <p:spPr>
          <a:xfrm>
            <a:off x="6135624" y="976160"/>
            <a:ext cx="5513832" cy="1463040"/>
          </a:xfrm>
        </p:spPr>
        <p:txBody>
          <a:bodyPr vert="horz" lIns="91440" tIns="45720" rIns="91440" bIns="45720" rtlCol="0">
            <a:normAutofit/>
          </a:bodyPr>
          <a:lstStyle/>
          <a:p>
            <a:r>
              <a:rPr lang="en-US" sz="4400"/>
              <a:t>Challenges</a:t>
            </a:r>
          </a:p>
        </p:txBody>
      </p:sp>
      <p:sp>
        <p:nvSpPr>
          <p:cNvPr id="3" name="Content Placeholder 2">
            <a:extLst>
              <a:ext uri="{FF2B5EF4-FFF2-40B4-BE49-F238E27FC236}">
                <a16:creationId xmlns:a16="http://schemas.microsoft.com/office/drawing/2014/main" id="{8CD024B7-8178-00E4-8EDE-91A5B9A7854F}"/>
              </a:ext>
            </a:extLst>
          </p:cNvPr>
          <p:cNvSpPr>
            <a:spLocks noGrp="1"/>
          </p:cNvSpPr>
          <p:nvPr>
            <p:ph idx="1"/>
          </p:nvPr>
        </p:nvSpPr>
        <p:spPr>
          <a:xfrm>
            <a:off x="6135624" y="2578608"/>
            <a:ext cx="5513832" cy="3767328"/>
          </a:xfrm>
        </p:spPr>
        <p:txBody>
          <a:bodyPr vert="horz" lIns="91440" tIns="45720" rIns="91440" bIns="45720" rtlCol="0">
            <a:normAutofit/>
          </a:bodyPr>
          <a:lstStyle/>
          <a:p>
            <a:r>
              <a:rPr lang="en-US" sz="1800" i="1"/>
              <a:t>BERT model is computationally expensive and has a long training time</a:t>
            </a:r>
          </a:p>
        </p:txBody>
      </p:sp>
      <p:pic>
        <p:nvPicPr>
          <p:cNvPr id="5" name="Graphic 4" descr="Stopwatch outline">
            <a:extLst>
              <a:ext uri="{FF2B5EF4-FFF2-40B4-BE49-F238E27FC236}">
                <a16:creationId xmlns:a16="http://schemas.microsoft.com/office/drawing/2014/main" id="{20A1A6CF-B761-77E3-BE80-DD4D6CC9E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867" y="947138"/>
            <a:ext cx="4959823" cy="4959823"/>
          </a:xfrm>
          <a:prstGeom prst="rect">
            <a:avLst/>
          </a:prstGeom>
        </p:spPr>
      </p:pic>
      <p:sp>
        <p:nvSpPr>
          <p:cNvPr id="27" name="Freeform: Shape 26">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562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Audio 21">
            <a:extLst>
              <a:ext uri="{FF2B5EF4-FFF2-40B4-BE49-F238E27FC236}">
                <a16:creationId xmlns:a16="http://schemas.microsoft.com/office/drawing/2014/main" id="{3AAE9556-2953-5E2F-9770-2E870CCA36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03856656"/>
      </p:ext>
    </p:extLst>
  </p:cSld>
  <p:clrMapOvr>
    <a:masterClrMapping/>
  </p:clrMapOvr>
  <mc:AlternateContent xmlns:mc="http://schemas.openxmlformats.org/markup-compatibility/2006" xmlns:p14="http://schemas.microsoft.com/office/powerpoint/2010/main">
    <mc:Choice Requires="p14">
      <p:transition spd="slow" p14:dur="2000" advTm="16348"/>
    </mc:Choice>
    <mc:Fallback xmlns="">
      <p:transition spd="slow" advTm="16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7D16F-164F-0D43-4F87-E30BF75757F5}"/>
              </a:ext>
            </a:extLst>
          </p:cNvPr>
          <p:cNvSpPr>
            <a:spLocks noGrp="1"/>
          </p:cNvSpPr>
          <p:nvPr>
            <p:ph type="title"/>
          </p:nvPr>
        </p:nvSpPr>
        <p:spPr>
          <a:xfrm>
            <a:off x="6135624" y="976160"/>
            <a:ext cx="5513832" cy="1463040"/>
          </a:xfrm>
        </p:spPr>
        <p:txBody>
          <a:bodyPr>
            <a:normAutofit/>
          </a:bodyPr>
          <a:lstStyle/>
          <a:p>
            <a:r>
              <a:rPr lang="en-US" sz="4400"/>
              <a:t>Implementation Plan</a:t>
            </a:r>
          </a:p>
        </p:txBody>
      </p:sp>
      <p:sp>
        <p:nvSpPr>
          <p:cNvPr id="3" name="Content Placeholder 2">
            <a:extLst>
              <a:ext uri="{FF2B5EF4-FFF2-40B4-BE49-F238E27FC236}">
                <a16:creationId xmlns:a16="http://schemas.microsoft.com/office/drawing/2014/main" id="{AA25054F-C99F-F351-6C3A-6220462469D5}"/>
              </a:ext>
            </a:extLst>
          </p:cNvPr>
          <p:cNvSpPr>
            <a:spLocks noGrp="1"/>
          </p:cNvSpPr>
          <p:nvPr>
            <p:ph idx="1"/>
          </p:nvPr>
        </p:nvSpPr>
        <p:spPr>
          <a:xfrm>
            <a:off x="6135624" y="2578608"/>
            <a:ext cx="5513832" cy="3767328"/>
          </a:xfrm>
        </p:spPr>
        <p:txBody>
          <a:bodyPr>
            <a:normAutofit/>
          </a:bodyPr>
          <a:lstStyle/>
          <a:p>
            <a:r>
              <a:rPr lang="en-US" sz="1800" dirty="0"/>
              <a:t>Key Factors:</a:t>
            </a:r>
          </a:p>
          <a:p>
            <a:pPr marL="342900" indent="-342900">
              <a:buFont typeface="Arial" panose="020B0604020202020204" pitchFamily="34" charset="0"/>
              <a:buChar char="•"/>
            </a:pPr>
            <a:r>
              <a:rPr lang="en-US" sz="1800" dirty="0"/>
              <a:t>Computational Resources</a:t>
            </a:r>
          </a:p>
          <a:p>
            <a:pPr marL="342900" indent="-342900">
              <a:buFont typeface="Arial" panose="020B0604020202020204" pitchFamily="34" charset="0"/>
              <a:buChar char="•"/>
            </a:pPr>
            <a:r>
              <a:rPr lang="en-US" sz="1800" dirty="0"/>
              <a:t>Data Source &amp; Deployment</a:t>
            </a:r>
          </a:p>
          <a:p>
            <a:pPr marL="342900" indent="-342900">
              <a:buFont typeface="Arial" panose="020B0604020202020204" pitchFamily="34" charset="0"/>
              <a:buChar char="•"/>
            </a:pPr>
            <a:r>
              <a:rPr lang="en-US" sz="1800" dirty="0"/>
              <a:t>Model Maintenance</a:t>
            </a:r>
          </a:p>
          <a:p>
            <a:pPr marL="342900" indent="-342900">
              <a:buFont typeface="Arial" panose="020B0604020202020204" pitchFamily="34" charset="0"/>
              <a:buChar char="•"/>
            </a:pPr>
            <a:r>
              <a:rPr lang="en-US" sz="1800" dirty="0"/>
              <a:t>Staffing &amp; Support</a:t>
            </a:r>
          </a:p>
        </p:txBody>
      </p:sp>
      <p:pic>
        <p:nvPicPr>
          <p:cNvPr id="7" name="Graphic 6" descr="Gears">
            <a:extLst>
              <a:ext uri="{FF2B5EF4-FFF2-40B4-BE49-F238E27FC236}">
                <a16:creationId xmlns:a16="http://schemas.microsoft.com/office/drawing/2014/main" id="{7DA62B97-5C13-F61E-2C78-003058868F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867" y="947138"/>
            <a:ext cx="4959823" cy="4959823"/>
          </a:xfrm>
          <a:prstGeom prst="rect">
            <a:avLst/>
          </a:prstGeom>
        </p:spPr>
      </p:pic>
      <p:sp>
        <p:nvSpPr>
          <p:cNvPr id="12" name="Freeform: Shape 11">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562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Audio 14">
            <a:extLst>
              <a:ext uri="{FF2B5EF4-FFF2-40B4-BE49-F238E27FC236}">
                <a16:creationId xmlns:a16="http://schemas.microsoft.com/office/drawing/2014/main" id="{0DC499A7-02BC-A9B1-3500-5B194144DB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08099566"/>
      </p:ext>
    </p:extLst>
  </p:cSld>
  <p:clrMapOvr>
    <a:masterClrMapping/>
  </p:clrMapOvr>
  <mc:AlternateContent xmlns:mc="http://schemas.openxmlformats.org/markup-compatibility/2006" xmlns:p14="http://schemas.microsoft.com/office/powerpoint/2010/main">
    <mc:Choice Requires="p14">
      <p:transition spd="slow" p14:dur="2000" advTm="20266"/>
    </mc:Choice>
    <mc:Fallback xmlns="">
      <p:transition spd="slow" advTm="20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1871</TotalTime>
  <Words>1447</Words>
  <Application>Microsoft Macintosh PowerPoint</Application>
  <PresentationFormat>Widescreen</PresentationFormat>
  <Paragraphs>144</Paragraphs>
  <Slides>13</Slides>
  <Notes>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Bierstadt</vt:lpstr>
      <vt:lpstr>Times New Roman</vt:lpstr>
      <vt:lpstr>GestaltVTI</vt:lpstr>
      <vt:lpstr>Detecting Phishing Emails</vt:lpstr>
      <vt:lpstr>Background</vt:lpstr>
      <vt:lpstr>Dataset</vt:lpstr>
      <vt:lpstr>Methods</vt:lpstr>
      <vt:lpstr>Performance Metrics</vt:lpstr>
      <vt:lpstr>Model Results</vt:lpstr>
      <vt:lpstr>Confusion Matrices</vt:lpstr>
      <vt:lpstr>Challenges</vt:lpstr>
      <vt:lpstr>Implementation Plan</vt:lpstr>
      <vt:lpstr>Ethical Considerations</vt:lpstr>
      <vt:lpstr>Conclusion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Lincoln Brown</cp:lastModifiedBy>
  <cp:revision>25</cp:revision>
  <dcterms:created xsi:type="dcterms:W3CDTF">2025-02-27T17:56:56Z</dcterms:created>
  <dcterms:modified xsi:type="dcterms:W3CDTF">2025-03-02T07:37:21Z</dcterms:modified>
</cp:coreProperties>
</file>